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65" r:id="rId3"/>
    <p:sldId id="264" r:id="rId4"/>
    <p:sldId id="266" r:id="rId5"/>
    <p:sldId id="274" r:id="rId6"/>
    <p:sldId id="267" r:id="rId7"/>
    <p:sldId id="268" r:id="rId8"/>
    <p:sldId id="263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2E42B-4D25-45B6-943E-EFAC392BB3D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47B8-67E2-4043-A164-F20C97B1CBC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47B8-67E2-4043-A164-F20C97B1CBC6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985109-E8D1-4050-A794-7FDF925B8F78}" type="datetimeFigureOut">
              <a:rPr lang="el-GR" smtClean="0"/>
              <a:pPr/>
              <a:t>2/7/2018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D2B582-21F8-451A-B27D-C9FE25AACE3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πλωμένη γωνία"/>
          <p:cNvSpPr/>
          <p:nvPr/>
        </p:nvSpPr>
        <p:spPr>
          <a:xfrm>
            <a:off x="2411760" y="692696"/>
            <a:ext cx="4536504" cy="576064"/>
          </a:xfrm>
          <a:prstGeom prst="foldedCorner">
            <a:avLst>
              <a:gd name="adj" fmla="val 34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l-G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ΔΙΔΑΚΤΙΚΗ ΤΗΣ ΙΣΤΟΡΙΑΣ</a:t>
            </a:r>
            <a:endParaRPr lang="el-GR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547664" y="2420888"/>
            <a:ext cx="622818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Γαλλική Επανάσταση</a:t>
            </a:r>
            <a:endParaRPr lang="el-GR" sz="2400" b="1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Ραβδωτό δεξιό βέλος"/>
          <p:cNvSpPr/>
          <p:nvPr/>
        </p:nvSpPr>
        <p:spPr>
          <a:xfrm>
            <a:off x="251520" y="2420888"/>
            <a:ext cx="1187624" cy="504056"/>
          </a:xfrm>
          <a:prstGeom prst="stripedRightArrow">
            <a:avLst>
              <a:gd name="adj1" fmla="val 50000"/>
              <a:gd name="adj2" fmla="val 326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436510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Ονοματεπώνυμο: Πισπιρίγκου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Ευθυμία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79512" y="5661248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Ενότητα 9</a:t>
            </a:r>
            <a:r>
              <a:rPr lang="el-GR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η</a:t>
            </a:r>
            <a:endParaRPr lang="el-G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Γ΄ Γυμνασίου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ιζόντιος πάπυρος"/>
          <p:cNvSpPr/>
          <p:nvPr/>
        </p:nvSpPr>
        <p:spPr>
          <a:xfrm>
            <a:off x="0" y="0"/>
            <a:ext cx="7164288" cy="4419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6260" marR="491490" indent="-342900">
              <a:lnSpc>
                <a:spcPct val="100800"/>
              </a:lnSpc>
              <a:spcBef>
                <a:spcPts val="7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αποφάσισε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τη συνέχιση του πολέμου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για 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κατάληψη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εδαφών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στο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Βέλγιο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556260" marR="973455" indent="-342900">
              <a:lnSpc>
                <a:spcPct val="100499"/>
              </a:lnSpc>
              <a:spcBef>
                <a:spcPts val="8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πολλά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κράτη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στράφηκαν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εναντίον της 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Γαλλίας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556260" marR="5080" indent="-342900">
              <a:lnSpc>
                <a:spcPct val="100499"/>
              </a:lnSpc>
              <a:spcBef>
                <a:spcPts val="81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στο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εσωτερικό ξέσπασαν αντεπαναστατικές 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εξεγέρσεις</a:t>
            </a:r>
          </a:p>
          <a:p>
            <a:pPr marL="556260" marR="92710" indent="-342900">
              <a:lnSpc>
                <a:spcPct val="100800"/>
              </a:lnSpc>
              <a:spcBef>
                <a:spcPts val="79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οικονομική κατάσταση επιδεινωνόταν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για  τα κατώτερα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κοινωνικά</a:t>
            </a:r>
            <a:r>
              <a:rPr lang="el-GR" b="1" spc="-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στρώματα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C:\Users\user\Desktop\img1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508" y="3356992"/>
            <a:ext cx="5832492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23528" y="188640"/>
            <a:ext cx="6840760" cy="24406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55600" marR="5080" indent="-342900">
              <a:lnSpc>
                <a:spcPct val="80400"/>
              </a:lnSpc>
              <a:spcBef>
                <a:spcPts val="665"/>
              </a:spcBef>
            </a:pP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Για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να αντιμετωπίσει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την 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κατάσταση, σύστησε Επιτροπή  Δημόσιας Σωτηρίας, Επιτροπή  Γενικής Ασφαλείας και  </a:t>
            </a:r>
            <a:r>
              <a:rPr lang="el-GR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επαναστατικά δικαστήρια </a:t>
            </a:r>
            <a:r>
              <a:rPr lang="el-GR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με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στόχο τη καταστολή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αντεπαναστατικών</a:t>
            </a:r>
            <a:r>
              <a:rPr lang="el-GR" b="1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ενεργειών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l-GR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355600" marR="27940" indent="-342900">
              <a:lnSpc>
                <a:spcPct val="80400"/>
              </a:lnSpc>
              <a:spcBef>
                <a:spcPts val="590"/>
              </a:spcBef>
            </a:pP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συνέλαβε τους ηγέτες των  Γιρονδίνων και τη  διακυβέρνηση ανέλαβαν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οι  </a:t>
            </a:r>
            <a:r>
              <a:rPr lang="el-GR" b="1" u="sng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Ορεινοί</a:t>
            </a:r>
            <a:r>
              <a:rPr lang="el-GR" b="1" u="sng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(=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πολιτική ομάδα με 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αντιμοναρχικές θέσεις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και 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υποστήριζε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τη λήψη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μέτρων  υπέρ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των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ασθενέστερων) με 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επικεφαλής 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τον </a:t>
            </a:r>
            <a:r>
              <a:rPr lang="el-GR" b="1" spc="-1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Ροβεσπιέρο  </a:t>
            </a:r>
            <a:r>
              <a:rPr lang="el-GR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Επαναστατική</a:t>
            </a:r>
            <a:r>
              <a:rPr lang="el-GR" b="1" spc="140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Κυβέρνηση</a:t>
            </a:r>
            <a:r>
              <a:rPr lang="el-GR" b="1" spc="-5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l-GR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580112" y="3217516"/>
            <a:ext cx="3563888" cy="3640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επαναστατική κυβέρνηση  των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Ορεινών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αναδιοργάνωσε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στρατό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ως όπλο εναντίον των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εχθρών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της</a:t>
            </a:r>
            <a:r>
              <a:rPr lang="el-GR" b="1" spc="-1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επανάστασης</a:t>
            </a:r>
          </a:p>
          <a:p>
            <a:pPr marL="12700" marR="17145">
              <a:lnSpc>
                <a:spcPct val="80300"/>
              </a:lnSpc>
              <a:spcBef>
                <a:spcPts val="665"/>
              </a:spcBef>
              <a:buFont typeface="Wingdings" pitchFamily="2" charset="2"/>
              <a:buChar char="§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Εκτέλεσε 40.000 ύποπτους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για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αντεπαναστατική  δράση (περίοδος  Τρομοκρατίας)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 marR="5080">
              <a:lnSpc>
                <a:spcPct val="803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χριστιανική  θρησκεία αντικαταστάθηκε  από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λατρεία του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Ανωτάτου Όντος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 marR="662305">
              <a:lnSpc>
                <a:spcPts val="2310"/>
              </a:lnSpc>
              <a:spcBef>
                <a:spcPts val="590"/>
              </a:spcBef>
              <a:buFont typeface="Wingdings" pitchFamily="2" charset="2"/>
              <a:buChar char="§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Δόθηκαν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νέα</a:t>
            </a:r>
            <a:r>
              <a:rPr lang="el-GR" b="1" spc="-7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ονόματα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στους</a:t>
            </a:r>
            <a:r>
              <a:rPr lang="el-GR" b="1" spc="-1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μήνες.</a:t>
            </a:r>
          </a:p>
          <a:p>
            <a:endParaRPr lang="el-GR" dirty="0"/>
          </a:p>
        </p:txBody>
      </p:sp>
      <p:cxnSp>
        <p:nvCxnSpPr>
          <p:cNvPr id="13" name="12 - Γωνιακή σύνδεση"/>
          <p:cNvCxnSpPr/>
          <p:nvPr/>
        </p:nvCxnSpPr>
        <p:spPr>
          <a:xfrm>
            <a:off x="4572000" y="2780928"/>
            <a:ext cx="720080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ject 3"/>
          <p:cNvSpPr/>
          <p:nvPr/>
        </p:nvSpPr>
        <p:spPr>
          <a:xfrm>
            <a:off x="1475656" y="2420888"/>
            <a:ext cx="2555776" cy="3933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Κατακόρυφος πάπυρος"/>
          <p:cNvSpPr/>
          <p:nvPr/>
        </p:nvSpPr>
        <p:spPr>
          <a:xfrm>
            <a:off x="611560" y="1484784"/>
            <a:ext cx="4176464" cy="3888432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l-GR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Αποτελέσματα</a:t>
            </a:r>
          </a:p>
          <a:p>
            <a:pPr marL="342900" indent="-342900" algn="ctr"/>
            <a:endParaRPr lang="el-GR" sz="1600" dirty="0" smtClean="0">
              <a:solidFill>
                <a:schemeClr val="tx1"/>
              </a:solidFill>
            </a:endParaRPr>
          </a:p>
          <a:p>
            <a:pPr marL="355600" marR="5080" indent="-342900">
              <a:lnSpc>
                <a:spcPct val="100699"/>
              </a:lnSpc>
              <a:spcBef>
                <a:spcPts val="80"/>
              </a:spcBef>
              <a:buFont typeface="Wingdings" pitchFamily="2" charset="2"/>
              <a:buChar char="Ø"/>
            </a:pPr>
            <a:r>
              <a:rPr lang="el-GR" sz="2000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σχετική βελτίωση 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βιοτικού επιπέδου</a:t>
            </a:r>
            <a:r>
              <a:rPr lang="el-GR" sz="2000" spc="-9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των  κατώτερων  στρωμάτων.</a:t>
            </a:r>
            <a:endParaRPr lang="el-G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5600" marR="847725" indent="-342900">
              <a:lnSpc>
                <a:spcPct val="100699"/>
              </a:lnSpc>
              <a:spcBef>
                <a:spcPts val="590"/>
              </a:spcBef>
              <a:buFont typeface="Wingdings" pitchFamily="2" charset="2"/>
              <a:buChar char="Ø"/>
            </a:pPr>
            <a:r>
              <a:rPr lang="el-GR" sz="2000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αντιδράσεις στα  ακραία</a:t>
            </a:r>
            <a:r>
              <a:rPr lang="el-GR" sz="2000" spc="-2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μέτρα.</a:t>
            </a:r>
            <a:endParaRPr lang="el-GR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55600" marR="118110" indent="-342900">
              <a:lnSpc>
                <a:spcPct val="100499"/>
              </a:lnSpc>
              <a:spcBef>
                <a:spcPts val="605"/>
              </a:spcBef>
              <a:buFont typeface="Wingdings" pitchFamily="2" charset="2"/>
              <a:buChar char="Ø"/>
            </a:pPr>
            <a:r>
              <a:rPr lang="el-GR" sz="2000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Ροβεσπιέρος βρέθηκε  στο στόχαστρο και  τελικά εκτελέστηκε 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από τη </a:t>
            </a:r>
            <a:r>
              <a:rPr lang="el-GR" sz="2000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Συμβατική  Συνέλευση</a:t>
            </a:r>
            <a:r>
              <a:rPr lang="el-GR" sz="2000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(1794).</a:t>
            </a:r>
            <a:endParaRPr lang="el-GR" sz="20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5004048" y="188640"/>
            <a:ext cx="264541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4"/>
          <p:cNvSpPr/>
          <p:nvPr/>
        </p:nvSpPr>
        <p:spPr>
          <a:xfrm>
            <a:off x="6119664" y="2996952"/>
            <a:ext cx="3024336" cy="3861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Α. Η </a:t>
            </a:r>
            <a:r>
              <a:rPr lang="el-GR" sz="24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γαλλική κοινωνία του 18ου</a:t>
            </a:r>
            <a:r>
              <a:rPr lang="el-GR" sz="2400" spc="-3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αι.</a:t>
            </a:r>
            <a:endParaRPr lang="el-GR" sz="24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1340769"/>
            <a:ext cx="4860032" cy="24740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700" marR="118110">
              <a:lnSpc>
                <a:spcPct val="80300"/>
              </a:lnSpc>
              <a:spcBef>
                <a:spcPts val="665"/>
              </a:spcBef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Οι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πολίτες κατατάσσονται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με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βάση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την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καταγωγή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τους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τα  </a:t>
            </a:r>
            <a:r>
              <a:rPr lang="el-GR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προνόμιά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τους σε </a:t>
            </a:r>
            <a:r>
              <a:rPr lang="el-GR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3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κοινωνικές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τάξεις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: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1037590">
              <a:lnSpc>
                <a:spcPct val="89700"/>
              </a:lnSpc>
              <a:spcBef>
                <a:spcPts val="285"/>
              </a:spcBef>
              <a:buFont typeface="Arial" pitchFamily="34" charset="0"/>
              <a:buChar char="•"/>
            </a:pPr>
            <a:r>
              <a:rPr lang="el-GR" b="1" spc="-30" dirty="0" smtClean="0">
                <a:latin typeface="Calibri" pitchFamily="34" charset="0"/>
                <a:cs typeface="Calibri" pitchFamily="34" charset="0"/>
              </a:rPr>
              <a:t>κλήρος</a:t>
            </a:r>
            <a:r>
              <a:rPr lang="el-GR" spc="-3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(ιερείς, 0,5% , προνόμια)  </a:t>
            </a:r>
          </a:p>
          <a:p>
            <a:pPr marL="12700" marR="1037590">
              <a:lnSpc>
                <a:spcPct val="89700"/>
              </a:lnSpc>
              <a:spcBef>
                <a:spcPts val="285"/>
              </a:spcBef>
              <a:buFont typeface="Arial" pitchFamily="34" charset="0"/>
              <a:buChar char="•"/>
            </a:pPr>
            <a:r>
              <a:rPr lang="el-GR" b="1" spc="-25" dirty="0" smtClean="0">
                <a:latin typeface="Calibri" pitchFamily="34" charset="0"/>
                <a:cs typeface="Calibri" pitchFamily="34" charset="0"/>
              </a:rPr>
              <a:t>ευγενείς</a:t>
            </a:r>
            <a:r>
              <a:rPr lang="el-GR" spc="-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(αριστοκρατικής  καταγωγής, 1,5%, προνόμια)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5080">
              <a:lnSpc>
                <a:spcPct val="79900"/>
              </a:lnSpc>
              <a:spcBef>
                <a:spcPts val="570"/>
              </a:spcBef>
              <a:buFont typeface="Arial" pitchFamily="34" charset="0"/>
              <a:buChar char="•"/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αστοί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(αγρότες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&amp;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εργάτες,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98% του</a:t>
            </a:r>
            <a:r>
              <a:rPr lang="el-GR" spc="-3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πληθυσμού, πλήρωναν όλους τους φόρους!)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1183005">
              <a:lnSpc>
                <a:spcPts val="2320"/>
              </a:lnSpc>
              <a:spcBef>
                <a:spcPts val="575"/>
              </a:spcBef>
            </a:pP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user\Desktop\Troisord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5647" y="1505744"/>
            <a:ext cx="4248353" cy="5352256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0" y="4221088"/>
            <a:ext cx="5004048" cy="1919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Αυτό οδήγησε</a:t>
            </a:r>
            <a:r>
              <a:rPr lang="en-US" b="1" spc="-5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55600" marR="347980" indent="-342900">
              <a:lnSpc>
                <a:spcPct val="100800"/>
              </a:lnSpc>
              <a:spcBef>
                <a:spcPts val="70"/>
              </a:spcBef>
              <a:buFont typeface="Wingdings" pitchFamily="2" charset="2"/>
              <a:buChar char="v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Σε δυσαρέσκεια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της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αστικής τάξης,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οποία  κυριαρχούσε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στην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οικονομία, </a:t>
            </a:r>
            <a:r>
              <a:rPr lang="el-GR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αλλά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δεν  συμμετείχε στην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πολιτική. Και για τις δυσμενείς συνθήκες ζωής τους-πείνα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(1788-1789)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Β. Η </a:t>
            </a:r>
            <a:r>
              <a:rPr lang="el-GR" sz="2400" spc="-6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α΄ </a:t>
            </a:r>
            <a:r>
              <a:rPr lang="el-GR" sz="2400" spc="-7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φάση </a:t>
            </a:r>
            <a:r>
              <a:rPr lang="el-GR" sz="24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της γαλλικής επανάστασης  (Μάιος </a:t>
            </a:r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1789 – Αύγουστος</a:t>
            </a:r>
            <a:r>
              <a:rPr lang="el-GR" sz="2400" spc="4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1792)</a:t>
            </a:r>
            <a:endParaRPr lang="el-GR" sz="24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0" y="1556792"/>
            <a:ext cx="9144000" cy="334944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12700" marR="920750">
              <a:lnSpc>
                <a:spcPts val="2320"/>
              </a:lnSpc>
              <a:spcBef>
                <a:spcPts val="640"/>
              </a:spcBef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Βερσαλλίες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1789: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βασιλιάς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Λουδοβίκος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ΙΣΤ΄ συγκάλεσε 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συνέλευση </a:t>
            </a:r>
            <a:r>
              <a:rPr lang="el-GR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όλων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των τάξεων.</a:t>
            </a:r>
            <a:r>
              <a:rPr lang="el-GR" spc="55" dirty="0" smtClean="0">
                <a:latin typeface="Calibri" pitchFamily="34" charset="0"/>
                <a:cs typeface="Calibri" pitchFamily="34" charset="0"/>
              </a:rPr>
              <a:t> 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440055">
              <a:lnSpc>
                <a:spcPts val="2310"/>
              </a:lnSpc>
              <a:spcBef>
                <a:spcPts val="610"/>
              </a:spcBef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τρίτη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τάξη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απαίτησε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μεταρρυθμίσεις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αλλά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βασιλιάς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ζήτησε 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νέους φόρους από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τρίτη</a:t>
            </a:r>
            <a:r>
              <a:rPr lang="el-GR" spc="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τάξη.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445770">
              <a:lnSpc>
                <a:spcPct val="78800"/>
              </a:lnSpc>
              <a:spcBef>
                <a:spcPts val="660"/>
              </a:spcBef>
              <a:buFont typeface="Arial" pitchFamily="34" charset="0"/>
              <a:buChar char="•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οι αντιπρόσωποι της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τρίτης τάξης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εκπροσωπούσαν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το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98%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των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Γάλλων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αυτοανακηρύχθηκαν </a:t>
            </a:r>
            <a:r>
              <a:rPr lang="el-GR" sz="2000" b="1" spc="-30" dirty="0" smtClean="0">
                <a:latin typeface="Calibri" pitchFamily="34" charset="0"/>
                <a:cs typeface="Calibri" pitchFamily="34" charset="0"/>
              </a:rPr>
              <a:t>Εθνική </a:t>
            </a:r>
            <a:r>
              <a:rPr lang="el-GR" sz="2000" b="1" spc="-35" dirty="0" smtClean="0">
                <a:latin typeface="Calibri" pitchFamily="34" charset="0"/>
                <a:cs typeface="Calibri" pitchFamily="34" charset="0"/>
              </a:rPr>
              <a:t>Συνέλευση</a:t>
            </a:r>
            <a:r>
              <a:rPr lang="el-GR" sz="2000" b="1" spc="200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5080">
              <a:lnSpc>
                <a:spcPts val="2310"/>
              </a:lnSpc>
              <a:spcBef>
                <a:spcPts val="590"/>
              </a:spcBef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Ο βασιλιάς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δεν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τους αναγνώρισε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τους απομόνωσε μέσα στην  αίθουσα της</a:t>
            </a:r>
            <a:r>
              <a:rPr lang="el-GR" spc="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συνεδρίασης.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683260">
              <a:lnSpc>
                <a:spcPts val="231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ρκίστηκαν ότι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θα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συντάξουν Σύνταγμα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(20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Ιουν.  1789)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και ο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βασιλιάς υποχώρησε.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497205">
              <a:lnSpc>
                <a:spcPct val="78600"/>
              </a:lnSpc>
              <a:spcBef>
                <a:spcPts val="650"/>
              </a:spcBef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Η Εθνοσυνέλευση αυτοανακηρύχτηκε σε </a:t>
            </a:r>
            <a:r>
              <a:rPr lang="el-GR" sz="2000" b="1" spc="-30" dirty="0" smtClean="0">
                <a:latin typeface="Calibri" pitchFamily="34" charset="0"/>
                <a:cs typeface="Calibri" pitchFamily="34" charset="0"/>
              </a:rPr>
              <a:t>Συντακτική  </a:t>
            </a:r>
            <a:r>
              <a:rPr lang="el-GR" sz="2000" b="1" spc="-35" dirty="0" smtClean="0">
                <a:latin typeface="Calibri" pitchFamily="34" charset="0"/>
                <a:cs typeface="Calibri" pitchFamily="34" charset="0"/>
              </a:rPr>
              <a:t>Συνέλευση 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(9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Ιουλ.</a:t>
            </a:r>
            <a:r>
              <a:rPr lang="el-GR" spc="17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1789).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354965">
              <a:lnSpc>
                <a:spcPts val="2310"/>
              </a:lnSpc>
              <a:spcBef>
                <a:spcPts val="570"/>
              </a:spcBef>
              <a:buFont typeface="Arial" pitchFamily="34" charset="0"/>
              <a:buChar char="•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βασιλιάς συγκέντρωνε στρατό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να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διαλύσει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την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Συνέλευση.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71600" y="332656"/>
            <a:ext cx="6336704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Calibri" pitchFamily="34" charset="0"/>
                <a:cs typeface="Calibri" pitchFamily="34" charset="0"/>
              </a:rPr>
              <a:t>Ο όρκος του σφαιριστηρίου, 20 Ιουνίου 1789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object 2"/>
          <p:cNvSpPr/>
          <p:nvPr/>
        </p:nvSpPr>
        <p:spPr>
          <a:xfrm rot="10800000" flipV="1">
            <a:off x="899592" y="1196752"/>
            <a:ext cx="7452320" cy="4752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6804248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2700" marR="5080">
              <a:lnSpc>
                <a:spcPct val="80300"/>
              </a:lnSpc>
              <a:spcBef>
                <a:spcPts val="665"/>
              </a:spcBef>
            </a:pP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Όταν μαθεύτηκαν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οι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κινήσεις του βασιλιά, </a:t>
            </a:r>
            <a:r>
              <a:rPr lang="el-GR" sz="2000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πολίτες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οργισμένοι οπλίστηκαν και </a:t>
            </a:r>
            <a:r>
              <a:rPr lang="el-GR" sz="2000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κατέλαβαν </a:t>
            </a:r>
            <a:r>
              <a:rPr lang="el-GR" sz="2000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τις </a:t>
            </a:r>
            <a:r>
              <a:rPr lang="el-GR" sz="2000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φυλακές </a:t>
            </a:r>
            <a:r>
              <a:rPr lang="el-GR" sz="2000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της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Βαστίλης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όπου γινόταν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βασανιστήρια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&amp;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αποτελούσε  μισητό </a:t>
            </a:r>
            <a:r>
              <a:rPr lang="el-GR" sz="2000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σύμβολο </a:t>
            </a:r>
            <a:r>
              <a:rPr lang="el-GR" sz="2000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της</a:t>
            </a:r>
            <a:r>
              <a:rPr lang="el-GR" sz="2000" spc="30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απολυταρχίας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14 </a:t>
            </a:r>
            <a:r>
              <a:rPr lang="el-GR" sz="2000" b="1" spc="-5" dirty="0" smtClean="0">
                <a:latin typeface="Calibri" pitchFamily="34" charset="0"/>
                <a:cs typeface="Calibri" pitchFamily="34" charset="0"/>
              </a:rPr>
              <a:t>Ιουλ. 1789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Εθνική εορτή</a:t>
            </a:r>
            <a:r>
              <a:rPr lang="el-GR" sz="2000" spc="23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spc="-5" dirty="0" smtClean="0">
                <a:latin typeface="Calibri" pitchFamily="34" charset="0"/>
                <a:cs typeface="Calibri" pitchFamily="34" charset="0"/>
              </a:rPr>
              <a:t>Γάλλων).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9800" y="1790700"/>
            <a:ext cx="6705600" cy="5040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2123728" y="274638"/>
            <a:ext cx="4752528" cy="56207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spc="-1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Συντακτική  Συνέλευση:</a:t>
            </a:r>
            <a:endParaRPr lang="el-GR" sz="24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0" y="908720"/>
            <a:ext cx="5184576" cy="186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12725">
              <a:lnSpc>
                <a:spcPct val="100400"/>
              </a:lnSpc>
              <a:spcBef>
                <a:spcPts val="85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Ανακοίνωσε</a:t>
            </a:r>
            <a:r>
              <a:rPr lang="el-GR" spc="-7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την κατάργηση</a:t>
            </a:r>
            <a:r>
              <a:rPr lang="el-GR" spc="-7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προνομίων  (των ευγενών και του  κλήρου).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 marR="5080">
              <a:lnSpc>
                <a:spcPct val="98500"/>
              </a:lnSpc>
              <a:spcBef>
                <a:spcPts val="66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pc="-5" dirty="0" smtClean="0">
                <a:latin typeface="Calibri" pitchFamily="34" charset="0"/>
                <a:cs typeface="Calibri" pitchFamily="34" charset="0"/>
              </a:rPr>
              <a:t>ψήφισε τη </a:t>
            </a:r>
            <a:r>
              <a:rPr lang="el-GR" b="1" spc="-65" dirty="0" smtClean="0">
                <a:latin typeface="Calibri" pitchFamily="34" charset="0"/>
                <a:cs typeface="Calibri" pitchFamily="34" charset="0"/>
              </a:rPr>
              <a:t>Διακήρυξη  </a:t>
            </a:r>
            <a:r>
              <a:rPr lang="el-GR" b="1" spc="-70" dirty="0" smtClean="0">
                <a:latin typeface="Calibri" pitchFamily="34" charset="0"/>
                <a:cs typeface="Calibri" pitchFamily="34" charset="0"/>
              </a:rPr>
              <a:t>των </a:t>
            </a:r>
            <a:r>
              <a:rPr lang="el-GR" b="1" spc="-65" dirty="0" smtClean="0">
                <a:latin typeface="Calibri" pitchFamily="34" charset="0"/>
                <a:cs typeface="Calibri" pitchFamily="34" charset="0"/>
              </a:rPr>
              <a:t>Δικαιωμάτων  του </a:t>
            </a:r>
            <a:r>
              <a:rPr lang="el-GR" b="1" spc="-70" dirty="0" smtClean="0">
                <a:latin typeface="Calibri" pitchFamily="34" charset="0"/>
                <a:cs typeface="Calibri" pitchFamily="34" charset="0"/>
              </a:rPr>
              <a:t>Ανθρώπου </a:t>
            </a:r>
            <a:r>
              <a:rPr lang="el-GR" b="1" spc="-80" dirty="0" smtClean="0">
                <a:latin typeface="Calibri" pitchFamily="34" charset="0"/>
                <a:cs typeface="Calibri" pitchFamily="34" charset="0"/>
              </a:rPr>
              <a:t>&amp; </a:t>
            </a:r>
            <a:r>
              <a:rPr lang="el-GR" b="1" spc="-65" dirty="0" smtClean="0">
                <a:latin typeface="Calibri" pitchFamily="34" charset="0"/>
                <a:cs typeface="Calibri" pitchFamily="34" charset="0"/>
              </a:rPr>
              <a:t>του  Πολίτη. 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l-GR" spc="-5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l-GR" dirty="0">
              <a:latin typeface="Tahoma"/>
              <a:cs typeface="Tahoma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4932040" y="3284984"/>
            <a:ext cx="4038600" cy="30131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15 - Ορθογώνιο"/>
          <p:cNvSpPr/>
          <p:nvPr/>
        </p:nvSpPr>
        <p:spPr>
          <a:xfrm>
            <a:off x="0" y="4005064"/>
            <a:ext cx="3923928" cy="14773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spc="-5" dirty="0" smtClean="0">
                <a:latin typeface="Calibri" pitchFamily="34" charset="0"/>
                <a:cs typeface="Calibri" pitchFamily="34" charset="0"/>
              </a:rPr>
              <a:t>Ο λαός είχε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καταλάβει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ήδη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τα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ανάκτορα των Βερσαλλιών  και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βασιλιάς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αναγκάστηκε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να αποδεχτεί τις  αποφάσεις της Συνέλευσης </a:t>
            </a:r>
            <a:r>
              <a:rPr lang="el-GR" spc="-10" dirty="0" smtClean="0">
                <a:latin typeface="Calibri" pitchFamily="34" charset="0"/>
                <a:cs typeface="Calibri" pitchFamily="34" charset="0"/>
              </a:rPr>
              <a:t>(5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Οκτ.</a:t>
            </a:r>
            <a:r>
              <a:rPr lang="el-GR" spc="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pc="-5" dirty="0" smtClean="0">
                <a:latin typeface="Calibri" pitchFamily="34" charset="0"/>
                <a:cs typeface="Calibri" pitchFamily="34" charset="0"/>
              </a:rPr>
              <a:t>1789).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17 - Δεξιό βέλος"/>
          <p:cNvSpPr/>
          <p:nvPr/>
        </p:nvSpPr>
        <p:spPr>
          <a:xfrm rot="6836064">
            <a:off x="1400042" y="2844533"/>
            <a:ext cx="12421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ιάγραμμα ροής: Διεργασία"/>
          <p:cNvSpPr/>
          <p:nvPr/>
        </p:nvSpPr>
        <p:spPr>
          <a:xfrm>
            <a:off x="1043608" y="980728"/>
            <a:ext cx="7200800" cy="486916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>
              <a:lnSpc>
                <a:spcPts val="2700"/>
              </a:lnSpc>
              <a:spcBef>
                <a:spcPts val="740"/>
              </a:spcBef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Στη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Συνέλευση είχαν διαμορφωθεί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3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πολιτικά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ρεύματα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(ανάλογα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 τη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θέση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των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οπαδών τους στην  αίθουσα):</a:t>
            </a:r>
          </a:p>
          <a:p>
            <a:pPr marL="12700" marR="5080">
              <a:lnSpc>
                <a:spcPts val="2700"/>
              </a:lnSpc>
              <a:spcBef>
                <a:spcPts val="740"/>
              </a:spcBef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Δεξιά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δεν επιθυμούσε περισσότερες </a:t>
            </a:r>
            <a:r>
              <a:rPr lang="el-GR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αλλαγές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του  </a:t>
            </a:r>
            <a:r>
              <a:rPr lang="el-GR" b="1" spc="-1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παλαιού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καθεστώτος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 marR="59690">
              <a:lnSpc>
                <a:spcPts val="2700"/>
              </a:lnSpc>
              <a:spcBef>
                <a:spcPts val="690"/>
              </a:spcBef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Κέντρο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αποδεχόταν διατήρηση μοναρχίας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παράλληλη συμμετοχή ευγενών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&amp;</a:t>
            </a:r>
            <a:r>
              <a:rPr lang="el-GR" b="1" spc="-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μεγαλοαστών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 marR="59690">
              <a:lnSpc>
                <a:spcPts val="2700"/>
              </a:lnSpc>
              <a:spcBef>
                <a:spcPts val="690"/>
              </a:spcBef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Αριστερά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επιθυμούσε πολίτευμα κοντά</a:t>
            </a:r>
            <a:r>
              <a:rPr lang="el-GR" b="1" spc="-2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αμερικανικό (πιο ριζοσπάστες)</a:t>
            </a:r>
          </a:p>
          <a:p>
            <a:pPr marL="12700" marR="59690">
              <a:lnSpc>
                <a:spcPts val="2700"/>
              </a:lnSpc>
              <a:spcBef>
                <a:spcPts val="690"/>
              </a:spcBef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Αποτέλεσμα της συμμετοχής όλων των κοινωνικών  στρωμάτων στην πολιτική ήταν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η</a:t>
            </a:r>
            <a:r>
              <a:rPr lang="el-GR" b="1" spc="-1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δημιουργία πολιτικών οργανώσεων, των λεσχών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 marR="59690">
              <a:lnSpc>
                <a:spcPts val="2700"/>
              </a:lnSpc>
              <a:spcBef>
                <a:spcPts val="690"/>
              </a:spcBef>
            </a:pPr>
            <a:r>
              <a:rPr lang="el-GR" b="1" spc="-6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Λέσχη </a:t>
            </a:r>
            <a:r>
              <a:rPr lang="el-GR" b="1" spc="-6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των </a:t>
            </a:r>
            <a:r>
              <a:rPr lang="el-GR" b="1" spc="-6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Ιακωβίνων </a:t>
            </a:r>
            <a:r>
              <a:rPr lang="el-GR" b="1" spc="-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l-GR" b="1" spc="-6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λέσχη των</a:t>
            </a:r>
            <a:r>
              <a:rPr lang="el-GR" b="1" spc="10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Κορδελιέρων.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endParaRPr lang="el-GR" sz="1600" dirty="0" smtClean="0">
              <a:latin typeface="Tahoma"/>
              <a:cs typeface="Tahoma"/>
            </a:endParaRPr>
          </a:p>
          <a:p>
            <a:pPr algn="ctr"/>
            <a:endParaRPr lang="el-GR" sz="1600" b="1" dirty="0">
              <a:solidFill>
                <a:schemeClr val="tx1"/>
              </a:solidFill>
            </a:endParaRPr>
          </a:p>
        </p:txBody>
      </p:sp>
      <p:sp>
        <p:nvSpPr>
          <p:cNvPr id="14" name="13 - Δεξιό βέλος"/>
          <p:cNvSpPr/>
          <p:nvPr/>
        </p:nvSpPr>
        <p:spPr>
          <a:xfrm>
            <a:off x="1187624" y="479715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- Τίτλος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336704" cy="70609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spc="-1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1791: </a:t>
            </a:r>
            <a:r>
              <a:rPr lang="el-GR" sz="24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Το πρώτο σύνταγμα της</a:t>
            </a:r>
            <a:r>
              <a:rPr lang="el-GR" sz="2400" spc="-2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Γαλλίας</a:t>
            </a:r>
            <a:r>
              <a:rPr lang="en-US" sz="2400" spc="-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:</a:t>
            </a:r>
            <a:endParaRPr lang="el-GR" sz="24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- Οριζόντιος πάπυρος"/>
          <p:cNvSpPr/>
          <p:nvPr/>
        </p:nvSpPr>
        <p:spPr>
          <a:xfrm>
            <a:off x="179512" y="980728"/>
            <a:ext cx="8568952" cy="5517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478790">
              <a:lnSpc>
                <a:spcPct val="111100"/>
              </a:lnSpc>
              <a:spcBef>
                <a:spcPts val="1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εγκαθιδρύει το πολίτευμα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της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Συνταγματικής Μοναρχίας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το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έθνος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ανακηρύσσεται</a:t>
            </a:r>
            <a:r>
              <a:rPr lang="el-GR" b="1" spc="2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κυρίαρχο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12700" marR="5080">
              <a:lnSpc>
                <a:spcPts val="2610"/>
              </a:lnSpc>
              <a:spcBef>
                <a:spcPts val="63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νομοθετική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εξουσία ασκείται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από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τη </a:t>
            </a:r>
            <a:r>
              <a:rPr lang="el-GR" b="1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Νομοθετική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Συνέλευση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(Βουλή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), που τα μέλη της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εκλέγονται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από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τον</a:t>
            </a:r>
            <a:r>
              <a:rPr lang="el-GR" b="1" spc="3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λαό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12700" marR="715645">
              <a:lnSpc>
                <a:spcPts val="2600"/>
              </a:lnSpc>
              <a:spcBef>
                <a:spcPts val="60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dirty="0" smtClean="0">
                <a:latin typeface="Calibri" pitchFamily="34" charset="0"/>
                <a:cs typeface="Calibri" pitchFamily="34" charset="0"/>
              </a:rPr>
              <a:t>δικαίωμα ψήφου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έχουν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μόνο όσοι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έχουν περιουσία και  πληρώνουν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φόρους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εκτελεστική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εξουσία ασκείται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από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βασιλιά </a:t>
            </a:r>
            <a:r>
              <a:rPr lang="el-GR" b="1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&amp; 6</a:t>
            </a:r>
            <a:r>
              <a:rPr lang="el-GR" b="1" spc="7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υπουργούς</a:t>
            </a:r>
            <a:endParaRPr lang="el-GR" b="1" dirty="0" smtClean="0">
              <a:latin typeface="Calibri" pitchFamily="34" charset="0"/>
              <a:cs typeface="Calibri" pitchFamily="34" charset="0"/>
            </a:endParaRPr>
          </a:p>
          <a:p>
            <a:pPr marL="12700" marR="256540">
              <a:lnSpc>
                <a:spcPts val="2600"/>
              </a:lnSpc>
              <a:spcBef>
                <a:spcPts val="640"/>
              </a:spcBef>
              <a:buClr>
                <a:schemeClr val="bg1"/>
              </a:buClr>
              <a:buFont typeface="Arial" pitchFamily="34" charset="0"/>
              <a:buChar char="•"/>
            </a:pP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δικαστική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 εξουσία αφαιρέθηκε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από 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βασιλιά και κηρύχθηκε  </a:t>
            </a:r>
            <a:r>
              <a:rPr lang="el-GR" b="1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ανεξάρτητη</a:t>
            </a:r>
            <a:r>
              <a:rPr lang="el-GR" b="1" spc="-5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marL="12700" marR="5080">
              <a:lnSpc>
                <a:spcPct val="107300"/>
              </a:lnSpc>
              <a:spcBef>
                <a:spcPts val="100"/>
              </a:spcBef>
              <a:tabLst>
                <a:tab pos="1584325" algn="l"/>
                <a:tab pos="2832735" algn="l"/>
              </a:tabLst>
            </a:pPr>
            <a:r>
              <a:rPr lang="el-GR" sz="2400" spc="5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Γ.</a:t>
            </a:r>
            <a:r>
              <a:rPr lang="el-GR" sz="2400" spc="26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spc="-35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spc="1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spc="-35" dirty="0" err="1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β΄</a:t>
            </a:r>
            <a:r>
              <a:rPr lang="el-GR" sz="2400" spc="-3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 φάση της γαλλικής επανάστασης </a:t>
            </a:r>
            <a:r>
              <a:rPr lang="el-GR" sz="2400" spc="-195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( Σεπτέμβριος 1792- Ιούλιος 1794)</a:t>
            </a:r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dirty="0" smtClean="0">
                <a:solidFill>
                  <a:srgbClr val="FFFF00"/>
                </a:solidFill>
                <a:effectLst/>
                <a:latin typeface="Calibri" pitchFamily="34" charset="0"/>
                <a:cs typeface="Calibri" pitchFamily="34" charset="0"/>
              </a:rPr>
              <a:t>1794)</a:t>
            </a:r>
            <a:endParaRPr lang="el-GR" sz="2400" dirty="0">
              <a:ln w="1905"/>
              <a:solidFill>
                <a:srgbClr val="FFFF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Διπλωμένη γωνία"/>
          <p:cNvSpPr/>
          <p:nvPr/>
        </p:nvSpPr>
        <p:spPr>
          <a:xfrm>
            <a:off x="539552" y="1628800"/>
            <a:ext cx="4320480" cy="374441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5600" marR="541655">
              <a:lnSpc>
                <a:spcPct val="100499"/>
              </a:lnSpc>
              <a:spcBef>
                <a:spcPts val="85"/>
              </a:spcBef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Εκλογές 1792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(με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καθολική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ψηφοφορία):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εκλέχτηκε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Συμβατική</a:t>
            </a:r>
            <a:r>
              <a:rPr lang="el-GR" b="1" spc="-10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συνέλευση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Κατάργησε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τη</a:t>
            </a:r>
            <a:r>
              <a:rPr lang="el-GR" b="1" spc="16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μοναρχία</a:t>
            </a:r>
          </a:p>
          <a:p>
            <a:pPr marL="12700">
              <a:lnSpc>
                <a:spcPct val="100000"/>
              </a:lnSpc>
              <a:spcBef>
                <a:spcPts val="610"/>
              </a:spcBef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Εγκαθίδρυσε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αβασίλευτη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δημοκρατία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(πρώτη φορά στην  Ευρώπη)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Υιοθέτησε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νέο</a:t>
            </a:r>
            <a:r>
              <a:rPr lang="el-GR" b="1" spc="160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ημερολόγιο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  <a:buFont typeface="Arial" pitchFamily="34" charset="0"/>
              <a:buChar char="•"/>
            </a:pP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βασιλιάς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 η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βασίλισσα  καταδικάστηκαν και  </a:t>
            </a:r>
            <a:r>
              <a:rPr lang="el-GR" b="1" spc="-5" dirty="0" smtClean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libri" pitchFamily="34" charset="0"/>
                <a:cs typeface="Calibri" pitchFamily="34" charset="0"/>
              </a:rPr>
              <a:t>αποκεφαλίστηκαν</a:t>
            </a:r>
            <a:r>
              <a:rPr lang="el-GR" b="1" spc="-3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(1793).</a:t>
            </a:r>
            <a:endParaRPr lang="el-GR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- Διάσημα"/>
          <p:cNvSpPr/>
          <p:nvPr/>
        </p:nvSpPr>
        <p:spPr>
          <a:xfrm>
            <a:off x="179512" y="1772816"/>
            <a:ext cx="144016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img1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068960"/>
            <a:ext cx="4499372" cy="35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637</TotalTime>
  <Words>665</Words>
  <Application>Microsoft Office PowerPoint</Application>
  <PresentationFormat>Προβολή στην οθόνη (4:3)</PresentationFormat>
  <Paragraphs>63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Συγκέντρωση</vt:lpstr>
      <vt:lpstr>Διαφάνεια 1</vt:lpstr>
      <vt:lpstr>Α. Η γαλλική κοινωνία του 18ου αι.</vt:lpstr>
      <vt:lpstr>Β. Η α΄ φάση της γαλλικής επανάστασης  (Μάιος 1789 – Αύγουστος 1792)</vt:lpstr>
      <vt:lpstr>Διαφάνεια 4</vt:lpstr>
      <vt:lpstr>Διαφάνεια 5</vt:lpstr>
      <vt:lpstr>Η Συντακτική  Συνέλευση:</vt:lpstr>
      <vt:lpstr>Διαφάνεια 7</vt:lpstr>
      <vt:lpstr>1791: Το πρώτο σύνταγμα της Γαλλίας:</vt:lpstr>
      <vt:lpstr>Γ. Η β΄ φάση της γαλλικής επανάστασης ( Σεπτέμβριος 1792- Ιούλιος 1794) 1794)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</dc:creator>
  <cp:lastModifiedBy>euthimia</cp:lastModifiedBy>
  <cp:revision>77</cp:revision>
  <dcterms:created xsi:type="dcterms:W3CDTF">2016-11-22T14:34:32Z</dcterms:created>
  <dcterms:modified xsi:type="dcterms:W3CDTF">2018-07-02T10:36:07Z</dcterms:modified>
</cp:coreProperties>
</file>