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65" r:id="rId3"/>
    <p:sldId id="259" r:id="rId4"/>
    <p:sldId id="264" r:id="rId5"/>
    <p:sldId id="266" r:id="rId6"/>
    <p:sldId id="267" r:id="rId7"/>
    <p:sldId id="274" r:id="rId8"/>
    <p:sldId id="275" r:id="rId9"/>
    <p:sldId id="269" r:id="rId10"/>
    <p:sldId id="271" r:id="rId11"/>
    <p:sldId id="257" r:id="rId12"/>
    <p:sldId id="258" r:id="rId13"/>
    <p:sldId id="260" r:id="rId14"/>
    <p:sldId id="261" r:id="rId15"/>
    <p:sldId id="262" r:id="rId16"/>
    <p:sldId id="273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3190" autoAdjust="0"/>
  </p:normalViewPr>
  <p:slideViewPr>
    <p:cSldViewPr>
      <p:cViewPr varScale="1">
        <p:scale>
          <a:sx n="72" d="100"/>
          <a:sy n="72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E42B-4D25-45B6-943E-EFAC392BB3D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47B8-67E2-4043-A164-F20C97B1CBC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ιπλωμένη γωνία"/>
          <p:cNvSpPr/>
          <p:nvPr/>
        </p:nvSpPr>
        <p:spPr>
          <a:xfrm>
            <a:off x="2411760" y="764704"/>
            <a:ext cx="4536504" cy="576064"/>
          </a:xfrm>
          <a:prstGeom prst="foldedCorner">
            <a:avLst>
              <a:gd name="adj" fmla="val 34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l-GR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ΔΙΔΑΚΤΙΚΗ ΤΗΣ ΙΣΤΟΡΙΑΣ</a:t>
            </a:r>
            <a:endParaRPr lang="el-GR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47664" y="1988840"/>
            <a:ext cx="622818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Από τη Ρώμη στη νέα Ρώμη</a:t>
            </a:r>
          </a:p>
          <a:p>
            <a:pPr algn="ctr"/>
            <a:r>
              <a:rPr lang="el-GR" sz="2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Κωνσταντίνος Α’</a:t>
            </a:r>
            <a:endParaRPr lang="el-GR" sz="24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Ραβδωτό δεξιό βέλος"/>
          <p:cNvSpPr/>
          <p:nvPr/>
        </p:nvSpPr>
        <p:spPr>
          <a:xfrm>
            <a:off x="179512" y="2204864"/>
            <a:ext cx="1187624" cy="504056"/>
          </a:xfrm>
          <a:prstGeom prst="stripedRightArrow">
            <a:avLst>
              <a:gd name="adj1" fmla="val 50000"/>
              <a:gd name="adj2" fmla="val 326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43651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Ονοματεπώνυμο: Πισπιρίγκου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Ευθυμία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79512" y="566124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Ενότητα 4</a:t>
            </a:r>
            <a:r>
              <a:rPr lang="el-G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η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Β’ Γυμνασίου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1043608" y="188640"/>
            <a:ext cx="6984776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sz="2000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σημαντικότερη αγορά (forum) ήταν </a:t>
            </a:r>
            <a:r>
              <a:rPr lang="el-GR" sz="2000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το φόρουμ του Κωνσταντίνου</a:t>
            </a:r>
            <a:r>
              <a:rPr lang="el-GR" sz="2000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Είχε κάτοψη  κυκλική και το διέσχιζε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 </a:t>
            </a:r>
            <a:r>
              <a:rPr lang="el-GR" sz="2000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κεντρικός δρόμος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της </a:t>
            </a:r>
            <a:r>
              <a:rPr lang="el-GR" sz="2000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πόλης,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η Μέση </a:t>
            </a:r>
            <a:r>
              <a:rPr lang="el-GR" sz="2000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οδός. Γύρω του  υπήρχαν στοές, καταστήματα και δημόσια κτίρια, όπως το κτίριο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της</a:t>
            </a:r>
            <a:r>
              <a:rPr lang="el-GR" sz="2000" spc="7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συγκλήτου.</a:t>
            </a:r>
            <a:endParaRPr lang="el-GR" sz="20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l-GR" sz="200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1331640" y="1916832"/>
            <a:ext cx="6414770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95536" y="1"/>
            <a:ext cx="6120680" cy="240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Οι πηγές αναφέρουν ότι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στο Forum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του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Κωνσταντίνου 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υπήρχαν </a:t>
            </a:r>
            <a:r>
              <a:rPr lang="el-GR" spc="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33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έργα αρχαίας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τέχνης μνημειακού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χαρακτήρα,  κυρίως γλυπτά.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Ανάμεσά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τους ξεχώριζε ένας κίονας</a:t>
            </a:r>
            <a:r>
              <a:rPr lang="el-GR" spc="-5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από πορ</a:t>
            </a:r>
            <a:r>
              <a:rPr lang="el-GR" spc="-1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l-GR" spc="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ρί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η λί</a:t>
            </a:r>
            <a:r>
              <a:rPr lang="el-GR" spc="1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θ</a:t>
            </a:r>
            <a:r>
              <a:rPr lang="el-GR" spc="1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pc="-48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ύ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ψο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ς </a:t>
            </a:r>
            <a:r>
              <a:rPr lang="el-GR" spc="1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0 </a:t>
            </a:r>
            <a:r>
              <a:rPr lang="el-GR" spc="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έ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ρ</a:t>
            </a:r>
            <a:r>
              <a:rPr lang="el-GR" spc="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ν, ο οποί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ς  μεταφερθεί	 από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 Ρώμη.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Πάνω στον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κίονα αυτό τοποθετήθηκε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άγαλμα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του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θεού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Ήλιου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με 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 μορφή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του  αυτοκράτορα</a:t>
            </a:r>
            <a:r>
              <a:rPr lang="el-GR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Κωνσταντίνου.</a:t>
            </a:r>
          </a:p>
          <a:p>
            <a:endParaRPr lang="el-GR" sz="1400" dirty="0" smtClean="0">
              <a:latin typeface="Comic Sans MS"/>
              <a:cs typeface="Comic Sans MS"/>
            </a:endParaRPr>
          </a:p>
          <a:p>
            <a:endParaRPr lang="el-GR" sz="1400" dirty="0" smtClean="0">
              <a:latin typeface="Comic Sans MS"/>
              <a:cs typeface="Comic Sans MS"/>
            </a:endParaRPr>
          </a:p>
          <a:p>
            <a:r>
              <a:rPr lang="el-GR" sz="1400" dirty="0" smtClean="0"/>
              <a:t> 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6732240" y="2395220"/>
            <a:ext cx="2151379" cy="4462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6"/>
          <p:cNvSpPr/>
          <p:nvPr/>
        </p:nvSpPr>
        <p:spPr>
          <a:xfrm>
            <a:off x="251520" y="2780928"/>
            <a:ext cx="5566349" cy="407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971600" y="1484784"/>
            <a:ext cx="7056784" cy="2831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700" marR="6350" algn="just">
              <a:lnSpc>
                <a:spcPct val="150000"/>
              </a:lnSpc>
              <a:spcBef>
                <a:spcPts val="100"/>
              </a:spcBef>
            </a:pPr>
            <a:r>
              <a:rPr lang="el-GR" sz="1600" dirty="0" smtClean="0">
                <a:latin typeface="Calibri" pitchFamily="34" charset="0"/>
              </a:rPr>
              <a:t>«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οπαδοί του Χριστιανισμού συγκροτούσαν </a:t>
            </a:r>
            <a:r>
              <a:rPr lang="el-GR" b="1" spc="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δυναμικότερη πληθυσμιακή ομάδα 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της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Ανατολής.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Η νέα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αυτή θρησκεία φαινόταν ότι μπορούσε να αποκαταστήσει 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την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κλονισμένη ενότητα του Ρωμαϊκού</a:t>
            </a:r>
            <a:r>
              <a:rPr lang="el-GR" b="1" spc="-1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Κράτους.</a:t>
            </a:r>
          </a:p>
          <a:p>
            <a:pPr marL="12700" marR="5080" algn="just">
              <a:lnSpc>
                <a:spcPct val="150000"/>
              </a:lnSpc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Για το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λόγο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αυτό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9E2218"/>
                  </a:solidFill>
                </a:uFill>
                <a:latin typeface="Calibri" pitchFamily="34" charset="0"/>
                <a:cs typeface="Calibri" pitchFamily="34" charset="0"/>
              </a:rPr>
              <a:t>ο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9E2218"/>
                  </a:solidFill>
                </a:uFill>
                <a:latin typeface="Calibri" pitchFamily="34" charset="0"/>
                <a:cs typeface="Calibri" pitchFamily="34" charset="0"/>
              </a:rPr>
              <a:t>Κωνσταντίνος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9E2218"/>
                  </a:solidFill>
                </a:uFill>
                <a:latin typeface="Calibri" pitchFamily="34" charset="0"/>
                <a:cs typeface="Calibri" pitchFamily="34" charset="0"/>
              </a:rPr>
              <a:t>έδειξε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9E2218"/>
                  </a:solidFill>
                </a:uFill>
                <a:latin typeface="Calibri" pitchFamily="34" charset="0"/>
                <a:cs typeface="Calibri" pitchFamily="34" charset="0"/>
              </a:rPr>
              <a:t>ευνοϊκή στάση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9E2218"/>
                  </a:solidFill>
                </a:uFill>
                <a:latin typeface="Calibri" pitchFamily="34" charset="0"/>
                <a:cs typeface="Calibri" pitchFamily="34" charset="0"/>
              </a:rPr>
              <a:t>προς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9E2218"/>
                  </a:solidFill>
                </a:uFill>
                <a:latin typeface="Calibri" pitchFamily="34" charset="0"/>
                <a:cs typeface="Calibri" pitchFamily="34" charset="0"/>
              </a:rPr>
              <a:t>τον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9E2218"/>
                  </a:solidFill>
                </a:uFill>
                <a:latin typeface="Calibri" pitchFamily="34" charset="0"/>
                <a:cs typeface="Calibri" pitchFamily="34" charset="0"/>
              </a:rPr>
              <a:t>Χριστιανισμό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l-GR" sz="1600" dirty="0">
              <a:latin typeface="Calibri" pitchFamily="34" charset="0"/>
            </a:endParaRPr>
          </a:p>
        </p:txBody>
      </p:sp>
      <p:sp>
        <p:nvSpPr>
          <p:cNvPr id="5" name="2 - Τίτλος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β.</a:t>
            </a:r>
            <a:r>
              <a:rPr lang="el-GR" sz="2400" spc="229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Θρησκευτική</a:t>
            </a:r>
            <a:r>
              <a:rPr lang="el-GR" sz="2400" spc="23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πολιτική</a:t>
            </a:r>
            <a:r>
              <a:rPr lang="el-GR" sz="2400" spc="24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- Η</a:t>
            </a:r>
            <a:r>
              <a:rPr lang="el-GR" sz="2400" spc="229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σχέση</a:t>
            </a:r>
            <a:r>
              <a:rPr lang="el-GR" sz="2400" spc="23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του</a:t>
            </a:r>
            <a:r>
              <a:rPr lang="el-GR" sz="2400" spc="24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Κωνσταντίνου</a:t>
            </a:r>
            <a:r>
              <a:rPr lang="el-GR" sz="2400" spc="229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με</a:t>
            </a:r>
            <a:r>
              <a:rPr lang="el-GR" sz="2400" spc="24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το</a:t>
            </a:r>
            <a:r>
              <a:rPr lang="el-GR" sz="2400" spc="23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Χριστιανισμό</a:t>
            </a:r>
            <a:r>
              <a:rPr lang="el-GR" sz="2400" spc="-20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endParaRPr lang="el-GR" sz="2400" dirty="0">
              <a:ln w="1905"/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4509120"/>
            <a:ext cx="9144000" cy="21826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8900" marR="83185" algn="just">
              <a:lnSpc>
                <a:spcPct val="150000"/>
              </a:lnSpc>
              <a:spcBef>
                <a:spcPts val="370"/>
              </a:spcBef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Το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Διάταγμα των Μεδιολάνων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(313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μ. Χ.), που  βασίστηκε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σε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συμφωνία του Κωνσταντίνου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και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του  Λικίνιου:</a:t>
            </a:r>
            <a:endParaRPr lang="el-GR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8900" marR="86995" algn="just">
              <a:lnSpc>
                <a:spcPct val="149500"/>
              </a:lnSpc>
              <a:spcBef>
                <a:spcPts val="20"/>
              </a:spcBef>
              <a:buChar char="-"/>
              <a:tabLst>
                <a:tab pos="254000" algn="l"/>
              </a:tabLst>
            </a:pP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αναγνώρισε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8B1D15"/>
                  </a:solidFill>
                </a:uFill>
                <a:latin typeface="Calibri" pitchFamily="34" charset="0"/>
                <a:cs typeface="Calibri" pitchFamily="34" charset="0"/>
              </a:rPr>
              <a:t>στους Χριστιανούς ελευθερία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8B1D15"/>
                  </a:solidFill>
                </a:uFill>
                <a:latin typeface="Calibri" pitchFamily="34" charset="0"/>
                <a:cs typeface="Calibri" pitchFamily="34" charset="0"/>
              </a:rPr>
              <a:t>άσκησης  της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8B1D15"/>
                  </a:solidFill>
                </a:uFill>
                <a:latin typeface="Calibri" pitchFamily="34" charset="0"/>
                <a:cs typeface="Calibri" pitchFamily="34" charset="0"/>
              </a:rPr>
              <a:t>λατρείας</a:t>
            </a:r>
            <a:r>
              <a:rPr lang="el-GR" b="1" spc="-1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8B1D15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8B1D15"/>
                  </a:solidFill>
                </a:uFill>
                <a:latin typeface="Calibri" pitchFamily="34" charset="0"/>
                <a:cs typeface="Calibri" pitchFamily="34" charset="0"/>
              </a:rPr>
              <a:t>τους</a:t>
            </a:r>
            <a:endParaRPr lang="el-GR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8900" marR="83185" algn="just">
              <a:lnSpc>
                <a:spcPct val="149500"/>
              </a:lnSpc>
              <a:spcBef>
                <a:spcPts val="20"/>
              </a:spcBef>
              <a:buChar char="-"/>
              <a:tabLst>
                <a:tab pos="294640" algn="l"/>
              </a:tabLst>
            </a:pP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διακήρυξε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την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8B1D15"/>
                  </a:solidFill>
                </a:uFill>
                <a:latin typeface="Calibri" pitchFamily="34" charset="0"/>
                <a:cs typeface="Calibri" pitchFamily="34" charset="0"/>
              </a:rPr>
              <a:t>αρχή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8B1D15"/>
                  </a:solidFill>
                </a:uFill>
                <a:latin typeface="Calibri" pitchFamily="34" charset="0"/>
                <a:cs typeface="Calibri" pitchFamily="34" charset="0"/>
              </a:rPr>
              <a:t>της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8B1D15"/>
                  </a:solidFill>
                </a:uFill>
                <a:latin typeface="Calibri" pitchFamily="34" charset="0"/>
                <a:cs typeface="Calibri" pitchFamily="34" charset="0"/>
              </a:rPr>
              <a:t>ανεξιθρησκίας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για τους  όλους τους υπηκόους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της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αυτοκρατορίας.</a:t>
            </a:r>
            <a:endParaRPr lang="el-GR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2700" marR="6350" algn="just">
              <a:lnSpc>
                <a:spcPct val="150000"/>
              </a:lnSpc>
              <a:spcBef>
                <a:spcPts val="100"/>
              </a:spcBef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899592" y="1052736"/>
            <a:ext cx="7416824" cy="1913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 marR="5080">
              <a:lnSpc>
                <a:spcPct val="149500"/>
              </a:lnSpc>
              <a:spcBef>
                <a:spcPts val="100"/>
              </a:spcBef>
            </a:pPr>
            <a:r>
              <a:rPr lang="el-GR"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Χρησιμοποίησε ιερά σύμβολα </a:t>
            </a: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της νέας </a:t>
            </a:r>
            <a:r>
              <a:rPr lang="el-GR"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θρησκείας, όπως </a:t>
            </a: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ο </a:t>
            </a:r>
            <a:r>
              <a:rPr lang="el-GR"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σταυρός και  </a:t>
            </a:r>
            <a:r>
              <a:rPr lang="el-GR" sz="2000" spc="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το </a:t>
            </a:r>
            <a:r>
              <a:rPr lang="el-GR"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χριστόγραμμα σε στρατιωτικά λάβαρα και νομίσματα</a:t>
            </a:r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lang="el-GR"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-Εξέδωσε νόμους ευνοϊκούς για τους</a:t>
            </a: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Χριστιανούς</a:t>
            </a:r>
            <a:endParaRPr lang="el-G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l-GR"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-Έχτισε χριστιανικές</a:t>
            </a:r>
            <a:r>
              <a:rPr lang="el-GR" sz="2000" spc="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εκκλησίες</a:t>
            </a:r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971600" y="229871"/>
            <a:ext cx="74840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Στηρίζοντας έμπρακτα τον χριστιανισμό,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ο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Κωνσταντίνος</a:t>
            </a:r>
            <a:r>
              <a:rPr sz="2400" spc="2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9" name="object 4"/>
          <p:cNvSpPr/>
          <p:nvPr/>
        </p:nvSpPr>
        <p:spPr>
          <a:xfrm>
            <a:off x="539750" y="4292600"/>
            <a:ext cx="4286250" cy="209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/>
          <p:cNvSpPr/>
          <p:nvPr/>
        </p:nvSpPr>
        <p:spPr>
          <a:xfrm>
            <a:off x="5257800" y="3352800"/>
            <a:ext cx="3009900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 txBox="1"/>
          <p:nvPr/>
        </p:nvSpPr>
        <p:spPr>
          <a:xfrm>
            <a:off x="1547664" y="3645024"/>
            <a:ext cx="1750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itchFamily="34" charset="0"/>
                <a:cs typeface="Calibri" pitchFamily="34" charset="0"/>
              </a:rPr>
              <a:t>Το</a:t>
            </a:r>
            <a:r>
              <a:rPr sz="1800" b="1" spc="-60" dirty="0">
                <a:latin typeface="Calibri" pitchFamily="34" charset="0"/>
                <a:cs typeface="Calibri" pitchFamily="34" charset="0"/>
              </a:rPr>
              <a:t> </a:t>
            </a:r>
            <a:r>
              <a:rPr sz="1800" b="1" spc="-5" dirty="0">
                <a:latin typeface="Calibri" pitchFamily="34" charset="0"/>
                <a:cs typeface="Calibri" pitchFamily="34" charset="0"/>
              </a:rPr>
              <a:t>χριστόγραμμα</a:t>
            </a:r>
            <a:endParaRPr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251520" y="6416040"/>
            <a:ext cx="42484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 pitchFamily="34" charset="0"/>
                <a:cs typeface="Calibri" pitchFamily="34" charset="0"/>
              </a:rPr>
              <a:t>Τοιχογραφία από τη Θεσσαλονίκη, </a:t>
            </a:r>
            <a:r>
              <a:rPr b="1" spc="5" dirty="0">
                <a:latin typeface="Calibri" pitchFamily="34" charset="0"/>
                <a:cs typeface="Calibri" pitchFamily="34" charset="0"/>
              </a:rPr>
              <a:t>4</a:t>
            </a:r>
            <a:r>
              <a:rPr b="1" spc="7" baseline="27777" dirty="0">
                <a:latin typeface="Calibri" pitchFamily="34" charset="0"/>
                <a:cs typeface="Calibri" pitchFamily="34" charset="0"/>
              </a:rPr>
              <a:t>ος</a:t>
            </a:r>
            <a:r>
              <a:rPr b="1" spc="97" baseline="27777" dirty="0">
                <a:latin typeface="Calibri" pitchFamily="34" charset="0"/>
                <a:cs typeface="Calibri" pitchFamily="34" charset="0"/>
              </a:rPr>
              <a:t> </a:t>
            </a:r>
            <a:r>
              <a:rPr b="1" dirty="0">
                <a:latin typeface="Calibri" pitchFamily="34" charset="0"/>
                <a:cs typeface="Calibri" pitchFamily="34" charset="0"/>
              </a:rPr>
              <a:t>αι.</a:t>
            </a:r>
          </a:p>
        </p:txBody>
      </p:sp>
      <p:sp>
        <p:nvSpPr>
          <p:cNvPr id="13" name="object 8"/>
          <p:cNvSpPr txBox="1"/>
          <p:nvPr/>
        </p:nvSpPr>
        <p:spPr>
          <a:xfrm>
            <a:off x="5796136" y="6487159"/>
            <a:ext cx="21602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 pitchFamily="34" charset="0"/>
                <a:cs typeface="Calibri" pitchFamily="34" charset="0"/>
              </a:rPr>
              <a:t>Λίθινο</a:t>
            </a:r>
            <a:r>
              <a:rPr b="1" spc="-50" dirty="0">
                <a:latin typeface="Calibri" pitchFamily="34" charset="0"/>
                <a:cs typeface="Calibri" pitchFamily="34" charset="0"/>
              </a:rPr>
              <a:t> </a:t>
            </a:r>
            <a:r>
              <a:rPr b="1" spc="-5" dirty="0">
                <a:latin typeface="Calibri" pitchFamily="34" charset="0"/>
                <a:cs typeface="Calibri" pitchFamily="34" charset="0"/>
              </a:rPr>
              <a:t>ανάγλυφο</a:t>
            </a:r>
            <a:endParaRPr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323528" y="4653136"/>
            <a:ext cx="3384376" cy="1238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Επιγραφές στα</a:t>
            </a:r>
            <a:r>
              <a:rPr lang="el-GR" spc="-1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Λατινικά</a:t>
            </a:r>
            <a:endParaRPr lang="el-G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Εμφάνιση ρωμαίου</a:t>
            </a:r>
            <a:r>
              <a:rPr lang="el-GR" spc="-3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στρατηγού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αλλά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Χρήση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χριστιανικών</a:t>
            </a:r>
            <a:r>
              <a:rPr lang="el-GR" spc="-9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συμβόλων.</a:t>
            </a:r>
            <a:endParaRPr lang="el-G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1907704" y="404664"/>
            <a:ext cx="60159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Νομίσματα της εποχής του Κωνσταντίνου</a:t>
            </a:r>
            <a:r>
              <a:rPr sz="2000" spc="-5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Α</a:t>
            </a:r>
          </a:p>
        </p:txBody>
      </p:sp>
      <p:sp>
        <p:nvSpPr>
          <p:cNvPr id="14" name="object 3"/>
          <p:cNvSpPr/>
          <p:nvPr/>
        </p:nvSpPr>
        <p:spPr>
          <a:xfrm>
            <a:off x="684530" y="1052830"/>
            <a:ext cx="5638800" cy="2731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2"/>
          <p:cNvSpPr/>
          <p:nvPr/>
        </p:nvSpPr>
        <p:spPr>
          <a:xfrm>
            <a:off x="5435600" y="3862070"/>
            <a:ext cx="3290570" cy="275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79512" y="764704"/>
            <a:ext cx="3600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Κωνσταντίνος ήθελε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να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πετύχει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την ενότητα του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κράτους του με  συνδετικό κρίκο το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χριστιανισμό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 rot="10800000" flipV="1">
            <a:off x="323528" y="4143876"/>
            <a:ext cx="3672408" cy="24468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lang="el-GR" b="1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Γι ‘ αυτό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 marR="5080" algn="just">
              <a:lnSpc>
                <a:spcPct val="150000"/>
              </a:lnSpc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συγκαλείται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από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τον Κωνσταντίνο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η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Α΄ Οικουμενική σύνοδος,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στη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Νίκαια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της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Βιθυνίας (325 μ.Χ.),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με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σκοπό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την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ειρήνευση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της 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εκκλησίας και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της</a:t>
            </a:r>
            <a:r>
              <a:rPr lang="el-GR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αυτοκρατορίας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 rot="10800000" flipV="1">
            <a:off x="251520" y="2420888"/>
            <a:ext cx="208823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lang="el-GR" spc="-5" dirty="0" smtClean="0">
                <a:uFill>
                  <a:solidFill>
                    <a:srgbClr val="8B1D15"/>
                  </a:solidFill>
                </a:uFill>
                <a:latin typeface="Calibri" pitchFamily="34" charset="0"/>
                <a:cs typeface="Calibri" pitchFamily="34" charset="0"/>
              </a:rPr>
              <a:t>‘Όμως ήδη υπήρχαν διαφωνίες και διαφορές ανάμεσα στους χριστιανούς (αιρέσεις).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4355976" y="620688"/>
            <a:ext cx="4536503" cy="6237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467544" y="260648"/>
            <a:ext cx="8136904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76225">
              <a:lnSpc>
                <a:spcPct val="150000"/>
              </a:lnSpc>
              <a:spcBef>
                <a:spcPts val="100"/>
              </a:spcBef>
            </a:pP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Από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ρωμαϊκή στη βυζαντινή αντίληψη για τον αυτοκράτορα…  Από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ρωμαϊκή στη βυζαντινή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τέχνη…</a:t>
            </a:r>
            <a:endParaRPr lang="el-GR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bject 3"/>
          <p:cNvSpPr/>
          <p:nvPr/>
        </p:nvSpPr>
        <p:spPr>
          <a:xfrm>
            <a:off x="107950" y="1126489"/>
            <a:ext cx="2231390" cy="2879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14 - TextBox"/>
          <p:cNvSpPr txBox="1"/>
          <p:nvPr/>
        </p:nvSpPr>
        <p:spPr>
          <a:xfrm>
            <a:off x="2411760" y="1196752"/>
            <a:ext cx="3816424" cy="5645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 Κωνσταντίνος απεικονίζεται ως Ρωμαίος στρατηγός και αυτοκράτορας στον ανδριάντα και στο νόμισμα αριστερά, φέροντας ωστόσο χριστιανικά σύμβολα. Στο μεταγενέστερο ψηφιδωτό του 10</a:t>
            </a:r>
            <a:r>
              <a:rPr lang="el-GR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ου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αιώνα όμως απεικονίζεται ως ιδρυτής της Κωνσταντινούπολης, ενώ το φωτοστέφανο, η ενδυμασία και το στέμμα του μαρτυρούν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τις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αλλαγές στην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εμφάνιση και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συμβολισμό που  συνοδεύουν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αυτοκρατορικό αξίωμα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κατά  τη ΄βυζαντινή'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περίοδο. (Όπως θα δούμε στη συνέχεια, όλοι οι Βυζαντινοί αυτοκράτορες και όχι μόνο, ο Κωνσταντίνος που είναι άγιος, απεικονίζεται από τους Βυζαντινούς με φωτοστέφανο, επειδή θεωρούνται εκλεκτοί του Θεού).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l-G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107950" y="4438650"/>
            <a:ext cx="1943100" cy="1870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2"/>
          <p:cNvSpPr/>
          <p:nvPr/>
        </p:nvSpPr>
        <p:spPr>
          <a:xfrm>
            <a:off x="6300192" y="2564904"/>
            <a:ext cx="2843808" cy="3744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74930" y="189229"/>
            <a:ext cx="8967470" cy="6047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3"/>
          <p:cNvSpPr txBox="1"/>
          <p:nvPr/>
        </p:nvSpPr>
        <p:spPr>
          <a:xfrm>
            <a:off x="937260" y="6271259"/>
            <a:ext cx="70719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 pitchFamily="34" charset="0"/>
                <a:cs typeface="Calibri" pitchFamily="34" charset="0"/>
              </a:rPr>
              <a:t>Η </a:t>
            </a:r>
            <a:r>
              <a:rPr b="1" spc="-10" dirty="0">
                <a:latin typeface="Calibri" pitchFamily="34" charset="0"/>
                <a:cs typeface="Calibri" pitchFamily="34" charset="0"/>
              </a:rPr>
              <a:t>Ρωμαϊκή </a:t>
            </a:r>
            <a:r>
              <a:rPr b="1" spc="-5" dirty="0">
                <a:latin typeface="Calibri" pitchFamily="34" charset="0"/>
                <a:cs typeface="Calibri" pitchFamily="34" charset="0"/>
              </a:rPr>
              <a:t>αυτοκρατορία μοιρασμένη ανάμεσα στο Κωνσταντίνο και </a:t>
            </a:r>
            <a:r>
              <a:rPr b="1" spc="-5" dirty="0" err="1">
                <a:latin typeface="Calibri" pitchFamily="34" charset="0"/>
                <a:cs typeface="Calibri" pitchFamily="34" charset="0"/>
              </a:rPr>
              <a:t>τον</a:t>
            </a:r>
            <a:r>
              <a:rPr b="1" dirty="0">
                <a:latin typeface="Calibri" pitchFamily="34" charset="0"/>
                <a:cs typeface="Calibri" pitchFamily="34" charset="0"/>
              </a:rPr>
              <a:t> </a:t>
            </a:r>
            <a:r>
              <a:rPr b="1" spc="-5" dirty="0" err="1" smtClean="0">
                <a:latin typeface="Calibri" pitchFamily="34" charset="0"/>
                <a:cs typeface="Calibri" pitchFamily="34" charset="0"/>
              </a:rPr>
              <a:t>Λικίνιο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.</a:t>
            </a:r>
            <a:endParaRPr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324 μ. Χ. : Ο </a:t>
            </a:r>
            <a:r>
              <a:rPr lang="el-GR" sz="2400" spc="-5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Κωνσταντίνος νίκησε </a:t>
            </a:r>
            <a:r>
              <a:rPr lang="el-GR" sz="24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το </a:t>
            </a:r>
            <a:r>
              <a:rPr lang="el-GR" sz="2400" spc="-5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Λικίνιο και έμεινε </a:t>
            </a:r>
            <a:r>
              <a:rPr lang="el-GR" sz="24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μονοκράτορας του </a:t>
            </a:r>
            <a:r>
              <a:rPr lang="el-GR" sz="24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Ρωμαϊκού </a:t>
            </a:r>
            <a:r>
              <a:rPr lang="el-GR" sz="2400" spc="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κράτους</a:t>
            </a:r>
            <a:r>
              <a:rPr lang="el-GR" sz="2400" spc="5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endParaRPr lang="el-GR" sz="2400" dirty="0">
              <a:ln w="1905"/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1268760"/>
            <a:ext cx="9144000" cy="2605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lang="el-GR" sz="2000" b="1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Μέτρα ανόρθωσης του </a:t>
            </a:r>
            <a:r>
              <a:rPr lang="el-GR" sz="2000" b="1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ρωμαϊκού κράτους από </a:t>
            </a:r>
            <a:r>
              <a:rPr lang="el-GR" sz="2000" b="1" spc="-5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τον </a:t>
            </a:r>
            <a:r>
              <a:rPr lang="el-GR" sz="2000" b="1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Κωνσταντίνο </a:t>
            </a:r>
            <a:r>
              <a:rPr lang="el-GR" sz="2000" b="1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Α΄</a:t>
            </a:r>
            <a:r>
              <a:rPr lang="el-GR" sz="2000" b="1" spc="6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: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-’Ιδρυσε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ένα </a:t>
            </a:r>
            <a:r>
              <a:rPr lang="el-GR" sz="200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νέο </a:t>
            </a:r>
            <a:r>
              <a:rPr lang="el-GR" sz="2000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διοικητικό κέντρο</a:t>
            </a:r>
            <a:r>
              <a:rPr lang="el-GR" sz="2000" spc="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(Κωνσταντινούπολη)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-Αναγνώρισε το δικαίωμα </a:t>
            </a:r>
            <a:r>
              <a:rPr lang="el-GR" sz="2000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άσκησης χριστιανικής</a:t>
            </a:r>
            <a:r>
              <a:rPr lang="el-GR" sz="2000" spc="2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λατρείας</a:t>
            </a:r>
            <a:r>
              <a:rPr lang="el-GR" sz="2000" spc="5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12700" marR="27940">
              <a:lnSpc>
                <a:spcPct val="150000"/>
              </a:lnSpc>
              <a:spcBef>
                <a:spcPts val="10"/>
              </a:spcBef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-Καθιέρωσε </a:t>
            </a:r>
            <a:r>
              <a:rPr lang="el-GR" sz="200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διάκρισης της </a:t>
            </a:r>
            <a:r>
              <a:rPr lang="el-GR" sz="2000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πολιτικής </a:t>
            </a:r>
            <a:r>
              <a:rPr lang="el-GR" sz="200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από τη </a:t>
            </a:r>
            <a:r>
              <a:rPr lang="el-GR" sz="2000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στρατιωτική </a:t>
            </a:r>
            <a:r>
              <a:rPr lang="el-GR" sz="200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εξουσία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στις 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επαρχίες.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-Έκοψε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έθεσε σε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κυκλοφορία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ένα </a:t>
            </a:r>
            <a:r>
              <a:rPr lang="el-GR" sz="2000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νέο </a:t>
            </a:r>
            <a:r>
              <a:rPr lang="el-GR" sz="2000" b="1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σταθερό </a:t>
            </a:r>
            <a:r>
              <a:rPr lang="el-GR" sz="200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χρυσό νόμισμα,</a:t>
            </a:r>
            <a:r>
              <a:rPr lang="el-GR" sz="2000" spc="-19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τον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lang="el-GR" sz="2000" b="1" spc="-5" dirty="0" smtClean="0">
                <a:solidFill>
                  <a:srgbClr val="943634"/>
                </a:solidFill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σόλιδο</a:t>
            </a:r>
            <a:r>
              <a:rPr lang="el-GR" sz="2000" b="1" spc="-5" dirty="0" smtClean="0">
                <a:solidFill>
                  <a:srgbClr val="94363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l-GR" sz="2000" b="1" dirty="0" smtClean="0">
                <a:solidFill>
                  <a:srgbClr val="943634"/>
                </a:solidFill>
                <a:latin typeface="Calibri" pitchFamily="34" charset="0"/>
                <a:cs typeface="Calibri" pitchFamily="34" charset="0"/>
              </a:rPr>
              <a:t>&gt;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εμπόριο, συναλλαγές, τόνωση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της</a:t>
            </a:r>
            <a:r>
              <a:rPr lang="el-GR" sz="2000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οικονομίας.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755650" y="4076700"/>
            <a:ext cx="4762500" cy="258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5"/>
          <p:cNvSpPr txBox="1"/>
          <p:nvPr/>
        </p:nvSpPr>
        <p:spPr>
          <a:xfrm>
            <a:off x="5664200" y="5839459"/>
            <a:ext cx="2600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mic Sans MS"/>
                <a:cs typeface="Comic Sans MS"/>
              </a:rPr>
              <a:t>Χρυσός </a:t>
            </a:r>
            <a:r>
              <a:rPr sz="1200" dirty="0">
                <a:latin typeface="Comic Sans MS"/>
                <a:cs typeface="Comic Sans MS"/>
              </a:rPr>
              <a:t>σόλιδος του </a:t>
            </a:r>
            <a:r>
              <a:rPr sz="1200" spc="-5" dirty="0">
                <a:latin typeface="Comic Sans MS"/>
                <a:cs typeface="Comic Sans MS"/>
              </a:rPr>
              <a:t>Κωνσταντίνου</a:t>
            </a:r>
            <a:r>
              <a:rPr sz="1200" spc="-4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Α΄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27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α.</a:t>
            </a:r>
            <a:r>
              <a:rPr lang="el-GR" sz="2700" spc="17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7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Ίδρυση</a:t>
            </a:r>
            <a:r>
              <a:rPr lang="el-GR" sz="2700" spc="18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7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Κωνσταντινούπολης</a:t>
            </a:r>
            <a:r>
              <a:rPr lang="el-GR" sz="2700" spc="18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7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και</a:t>
            </a:r>
            <a:r>
              <a:rPr lang="el-GR" sz="2700" spc="18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7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μεταφορά</a:t>
            </a:r>
            <a:r>
              <a:rPr lang="el-GR" sz="2700" spc="17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700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της</a:t>
            </a:r>
            <a:r>
              <a:rPr lang="el-GR" sz="2700" spc="17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2700" spc="-5" dirty="0" smtClean="0">
                <a:solidFill>
                  <a:schemeClr val="tx1"/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πρωτεύουσας</a:t>
            </a:r>
            <a:r>
              <a:rPr lang="el-GR" sz="3200" dirty="0" smtClean="0">
                <a:latin typeface="Comic Sans MS"/>
                <a:cs typeface="Comic Sans MS"/>
              </a:rPr>
              <a:t/>
            </a:r>
            <a:br>
              <a:rPr lang="el-GR" sz="3200" dirty="0" smtClean="0">
                <a:latin typeface="Comic Sans MS"/>
                <a:cs typeface="Comic Sans MS"/>
              </a:rPr>
            </a:br>
            <a:endParaRPr lang="el-GR" sz="32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bject 3"/>
          <p:cNvSpPr/>
          <p:nvPr/>
        </p:nvSpPr>
        <p:spPr>
          <a:xfrm>
            <a:off x="0" y="2132856"/>
            <a:ext cx="6982459" cy="4420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4"/>
          <p:cNvSpPr/>
          <p:nvPr/>
        </p:nvSpPr>
        <p:spPr>
          <a:xfrm>
            <a:off x="5220072" y="1340768"/>
            <a:ext cx="3923928" cy="2259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55576" y="332656"/>
            <a:ext cx="756084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latin typeface="Calibri" pitchFamily="34" charset="0"/>
                <a:cs typeface="Calibri" pitchFamily="34" charset="0"/>
              </a:rPr>
              <a:t>Οι </a:t>
            </a:r>
            <a:r>
              <a:rPr lang="el-GR" sz="2000" spc="-5" dirty="0" smtClean="0"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λόγοι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 που ώθησαν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τον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Κωνσταντίνο </a:t>
            </a:r>
            <a:r>
              <a:rPr lang="el-GR" sz="2000" dirty="0" smtClean="0"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spc="-5" dirty="0" smtClean="0"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μεταφέρει </a:t>
            </a:r>
            <a:r>
              <a:rPr lang="el-GR" sz="2000" dirty="0" smtClean="0"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την </a:t>
            </a:r>
            <a:r>
              <a:rPr lang="el-GR" sz="2000" spc="-5" dirty="0" smtClean="0"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πρωτεύουσά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5" dirty="0" smtClean="0"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του </a:t>
            </a:r>
            <a:r>
              <a:rPr lang="el-GR" sz="2000" dirty="0" smtClean="0"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στο </a:t>
            </a:r>
            <a:r>
              <a:rPr lang="el-GR" sz="2000" spc="-5" dirty="0" smtClean="0"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Ανατολικό τμήμα </a:t>
            </a:r>
            <a:r>
              <a:rPr lang="el-GR" sz="2000" dirty="0" smtClean="0"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της </a:t>
            </a:r>
            <a:r>
              <a:rPr lang="el-GR" sz="2000" spc="-5" dirty="0" smtClean="0"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Αυτοκρατορίας</a:t>
            </a:r>
            <a:r>
              <a:rPr lang="el-GR" sz="2000" spc="6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467544" y="1556792"/>
            <a:ext cx="8136904" cy="2864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buFont typeface="Symbol"/>
              <a:buChar char=""/>
              <a:tabLst>
                <a:tab pos="303530" algn="l"/>
              </a:tabLst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Ανατολή διέθετε,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σε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αντίθεση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με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τη Δύση,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ακμαίο πληθυσμό</a:t>
            </a:r>
            <a:r>
              <a:rPr lang="el-GR" b="1" spc="254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και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οικονομία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 marR="15240">
              <a:lnSpc>
                <a:spcPct val="150000"/>
              </a:lnSpc>
              <a:buFont typeface="Symbol"/>
              <a:buChar char=""/>
              <a:tabLst>
                <a:tab pos="270510" algn="l"/>
              </a:tabLst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Οι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Χριστιανοί, στους οποίους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Κωνσταντίνος </a:t>
            </a:r>
            <a:r>
              <a:rPr lang="el-GR" spc="5" dirty="0" smtClean="0">
                <a:latin typeface="Calibri" pitchFamily="34" charset="0"/>
                <a:cs typeface="Calibri" pitchFamily="34" charset="0"/>
              </a:rPr>
              <a:t>Α'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στηρίχτηκε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πολιτικά,  ήταν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πολυπληθέστεροι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στην</a:t>
            </a:r>
            <a:r>
              <a:rPr lang="el-GR" spc="-2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Ανατολή.</a:t>
            </a:r>
          </a:p>
          <a:p>
            <a:pPr marL="12700" marR="15240">
              <a:lnSpc>
                <a:spcPct val="150000"/>
              </a:lnSpc>
              <a:buFont typeface="Symbol"/>
              <a:buChar char=""/>
              <a:tabLst>
                <a:tab pos="270510" algn="l"/>
              </a:tabLst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Οι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μεγάλες πόλεις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Ανατολής υπέφεραν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από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θρησκευτικές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συγκρούσεις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τις οποίες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Κωνσταντίνος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ήθελε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να</a:t>
            </a:r>
            <a:r>
              <a:rPr lang="el-GR" spc="-2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αντιμετωπίσει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 marR="15240">
              <a:lnSpc>
                <a:spcPct val="150000"/>
              </a:lnSpc>
              <a:buFont typeface="Symbol"/>
              <a:buChar char=""/>
              <a:tabLst>
                <a:tab pos="270510" algn="l"/>
              </a:tabLst>
            </a:pPr>
            <a:endParaRPr lang="el-GR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1115616" y="217895"/>
            <a:ext cx="718439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Αναζητώντας τοποθεσία για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την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καινούρια του πρωτεύουσα,  συνειδητοποίησε </a:t>
            </a:r>
            <a:r>
              <a:rPr sz="2000" spc="5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τα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effectLst/>
                <a:uFill>
                  <a:solidFill>
                    <a:srgbClr val="943634"/>
                  </a:solidFill>
                </a:uFill>
                <a:latin typeface="Calibri" pitchFamily="34" charset="0"/>
                <a:cs typeface="Calibri" pitchFamily="34" charset="0"/>
              </a:rPr>
              <a:t>πλεονεκτήματα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της θέσης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που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τελικά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επέλεξε για 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την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Κωνσταντινούπολη (εκεί όπου ήδη υπήρχε το Βυζάντιο, αρχαία  αποικία των Μεγαρέων)</a:t>
            </a:r>
            <a:r>
              <a:rPr sz="2000" spc="-15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</a:p>
        </p:txBody>
      </p:sp>
      <p:graphicFrame>
        <p:nvGraphicFramePr>
          <p:cNvPr id="16" name="object 3"/>
          <p:cNvGraphicFramePr>
            <a:graphicFrameLocks noGrp="1"/>
          </p:cNvGraphicFramePr>
          <p:nvPr/>
        </p:nvGraphicFramePr>
        <p:xfrm>
          <a:off x="251459" y="2276872"/>
          <a:ext cx="3959859" cy="4392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919"/>
                <a:gridCol w="1791335"/>
                <a:gridCol w="1157605"/>
              </a:tblGrid>
              <a:tr h="3173925">
                <a:tc gridSpan="3">
                  <a:txBody>
                    <a:bodyPr/>
                    <a:lstStyle/>
                    <a:p>
                      <a:pPr marL="88900" marR="83185" algn="just">
                        <a:lnSpc>
                          <a:spcPct val="150000"/>
                        </a:lnSpc>
                        <a:spcBef>
                          <a:spcPts val="370"/>
                        </a:spcBef>
                      </a:pP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 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Κωνσταντινούπολη, κτισμένη 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σε  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μία χερσόνησο που βρέχεται από  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την 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Προποντίδα, το Bόσπορο και  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τον 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Kεράτιο 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κόλπο</a:t>
                      </a:r>
                      <a:r>
                        <a:rPr sz="1800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βρίσκεται  ανάμεσα 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στην 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Aσία και 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την 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Eυρώπη  και πάνω 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στο 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θαλάσσιο δρόμο που  ενώνει </a:t>
                      </a:r>
                      <a:r>
                        <a:rPr sz="1800" b="1" u="none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τη 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Mεσόγειο 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με 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τον</a:t>
                      </a:r>
                      <a:r>
                        <a:rPr sz="1800" b="1" u="none" spc="200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Eύξεινο</a:t>
                      </a:r>
                      <a:endParaRPr sz="180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46990" marB="0"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0956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943634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Πόντο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sz="180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2860" marB="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562610" algn="l"/>
                        </a:tabLst>
                      </a:pP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&gt;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&gt;	</a:t>
                      </a:r>
                      <a:r>
                        <a:rPr sz="1800" b="1" u="none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ά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μ</a:t>
                      </a:r>
                      <a:r>
                        <a:rPr sz="1800" b="1" u="none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υ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ν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α,</a:t>
                      </a:r>
                      <a:endParaRPr sz="180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2860" marB="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ε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μ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π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ό</a:t>
                      </a:r>
                      <a:r>
                        <a:rPr sz="1800" b="1" u="none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ρ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ιο,</a:t>
                      </a:r>
                      <a:endParaRPr sz="180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2860" marB="0">
                    <a:solidFill>
                      <a:srgbClr val="D6E3BC"/>
                    </a:solidFill>
                  </a:tcPr>
                </a:tc>
              </a:tr>
              <a:tr h="837607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έλεγχος</a:t>
                      </a:r>
                      <a:endParaRPr sz="180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δρόμων</a:t>
                      </a:r>
                      <a:endParaRPr sz="180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69850" marB="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550"/>
                        </a:spcBef>
                        <a:tabLst>
                          <a:tab pos="1292860" algn="l"/>
                        </a:tabLst>
                      </a:pPr>
                      <a:r>
                        <a:rPr sz="1800" b="1" u="none" spc="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θ</a:t>
                      </a:r>
                      <a:r>
                        <a:rPr sz="1800" b="1" u="none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α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λ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ά</a:t>
                      </a:r>
                      <a:r>
                        <a:rPr sz="1800" b="1" u="none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σ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σι</a:t>
                      </a:r>
                      <a:r>
                        <a:rPr sz="1800" b="1" u="none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ω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ν	</a:t>
                      </a:r>
                      <a:r>
                        <a:rPr sz="1800" b="1" u="none" spc="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κ</a:t>
                      </a:r>
                      <a:r>
                        <a:rPr sz="1800" b="1" u="none" spc="-1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α</a:t>
                      </a: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ι</a:t>
                      </a:r>
                      <a:endParaRPr sz="180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69850" marB="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b="1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χερ</a:t>
                      </a:r>
                      <a:r>
                        <a:rPr sz="1800" b="1" u="none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σ</a:t>
                      </a:r>
                      <a:r>
                        <a:rPr sz="1800" b="1" u="none" spc="-5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αίων</a:t>
                      </a:r>
                      <a:endParaRPr sz="180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69850" marB="0"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17" name="object 4"/>
          <p:cNvSpPr/>
          <p:nvPr/>
        </p:nvSpPr>
        <p:spPr>
          <a:xfrm>
            <a:off x="4318000" y="2636520"/>
            <a:ext cx="4826000" cy="2910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115616" y="1587500"/>
            <a:ext cx="7025640" cy="527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/>
          <p:cNvSpPr txBox="1"/>
          <p:nvPr/>
        </p:nvSpPr>
        <p:spPr>
          <a:xfrm>
            <a:off x="256540" y="152400"/>
            <a:ext cx="8552815" cy="13494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9800"/>
              </a:lnSpc>
              <a:spcBef>
                <a:spcPts val="95"/>
              </a:spcBef>
              <a:buSzPct val="94444"/>
              <a:buChar char="•"/>
              <a:tabLst>
                <a:tab pos="102235" algn="l"/>
              </a:tabLst>
            </a:pPr>
            <a:r>
              <a:rPr sz="2000" spc="-5" dirty="0">
                <a:latin typeface="Calibri" pitchFamily="34" charset="0"/>
                <a:cs typeface="Calibri" pitchFamily="34" charset="0"/>
              </a:rPr>
              <a:t>Από </a:t>
            </a:r>
            <a:r>
              <a:rPr sz="2000" dirty="0">
                <a:latin typeface="Calibri" pitchFamily="34" charset="0"/>
                <a:cs typeface="Calibri" pitchFamily="34" charset="0"/>
              </a:rPr>
              <a:t>την 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Κωνσταντινούπολη επίσης </a:t>
            </a:r>
            <a:r>
              <a:rPr sz="2000" b="1" spc="-5" dirty="0">
                <a:latin typeface="Calibri" pitchFamily="34" charset="0"/>
                <a:cs typeface="Calibri" pitchFamily="34" charset="0"/>
              </a:rPr>
              <a:t>μπορούσε 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ευκολότερα και γρηγορότερα να  στείλει στρατεύματα ώστε να αποκρούσει τους Γότθους (στο Δούναβη) και τους  Πέρσες (στον</a:t>
            </a:r>
            <a:r>
              <a:rPr sz="2000" dirty="0">
                <a:latin typeface="Calibri" pitchFamily="34" charset="0"/>
                <a:cs typeface="Calibri" pitchFamily="34" charset="0"/>
              </a:rPr>
              <a:t> 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Ευφράτη).</a:t>
            </a:r>
            <a:endParaRPr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052830"/>
            <a:ext cx="8439150" cy="4032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4"/>
          <p:cNvSpPr txBox="1"/>
          <p:nvPr/>
        </p:nvSpPr>
        <p:spPr>
          <a:xfrm>
            <a:off x="1259632" y="5262879"/>
            <a:ext cx="7560839" cy="125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Calibri" pitchFamily="34" charset="0"/>
                <a:cs typeface="Calibri" pitchFamily="34" charset="0"/>
              </a:rPr>
              <a:t>Στις </a:t>
            </a:r>
            <a:r>
              <a:rPr sz="1800" dirty="0">
                <a:latin typeface="Calibri" pitchFamily="34" charset="0"/>
                <a:cs typeface="Calibri" pitchFamily="34" charset="0"/>
              </a:rPr>
              <a:t>11 </a:t>
            </a:r>
            <a:r>
              <a:rPr sz="1800" spc="-5" dirty="0">
                <a:latin typeface="Calibri" pitchFamily="34" charset="0"/>
                <a:cs typeface="Calibri" pitchFamily="34" charset="0"/>
              </a:rPr>
              <a:t>Μαΐου </a:t>
            </a:r>
            <a:r>
              <a:rPr sz="1800" dirty="0">
                <a:latin typeface="Calibri" pitchFamily="34" charset="0"/>
                <a:cs typeface="Calibri" pitchFamily="34" charset="0"/>
              </a:rPr>
              <a:t>330 </a:t>
            </a:r>
            <a:r>
              <a:rPr sz="1800" spc="-5" dirty="0">
                <a:latin typeface="Calibri" pitchFamily="34" charset="0"/>
                <a:cs typeface="Calibri" pitchFamily="34" charset="0"/>
              </a:rPr>
              <a:t>ολοκληρώθηκε </a:t>
            </a:r>
            <a:r>
              <a:rPr sz="1800" dirty="0">
                <a:latin typeface="Calibri" pitchFamily="34" charset="0"/>
                <a:cs typeface="Calibri" pitchFamily="34" charset="0"/>
              </a:rPr>
              <a:t>η </a:t>
            </a:r>
            <a:r>
              <a:rPr sz="1800" spc="-5" dirty="0">
                <a:latin typeface="Calibri" pitchFamily="34" charset="0"/>
                <a:cs typeface="Calibri" pitchFamily="34" charset="0"/>
              </a:rPr>
              <a:t>πρώτη φάση των εργασιών και  τελέστηκαν τα εγκαίνια </a:t>
            </a:r>
            <a:r>
              <a:rPr sz="1800" dirty="0">
                <a:latin typeface="Calibri" pitchFamily="34" charset="0"/>
                <a:cs typeface="Calibri" pitchFamily="34" charset="0"/>
              </a:rPr>
              <a:t>της </a:t>
            </a:r>
            <a:r>
              <a:rPr sz="1800" spc="-5" dirty="0">
                <a:latin typeface="Calibri" pitchFamily="34" charset="0"/>
                <a:cs typeface="Calibri" pitchFamily="34" charset="0"/>
              </a:rPr>
              <a:t>πόλης, </a:t>
            </a:r>
            <a:r>
              <a:rPr sz="1800" dirty="0">
                <a:latin typeface="Calibri" pitchFamily="34" charset="0"/>
                <a:cs typeface="Calibri" pitchFamily="34" charset="0"/>
              </a:rPr>
              <a:t>η </a:t>
            </a:r>
            <a:r>
              <a:rPr sz="1800" spc="-5" dirty="0">
                <a:latin typeface="Calibri" pitchFamily="34" charset="0"/>
                <a:cs typeface="Calibri" pitchFamily="34" charset="0"/>
              </a:rPr>
              <a:t>οποία έλαβε το όνομα του ιδρυτή  </a:t>
            </a:r>
            <a:r>
              <a:rPr sz="1800" dirty="0">
                <a:latin typeface="Calibri" pitchFamily="34" charset="0"/>
                <a:cs typeface="Calibri" pitchFamily="34" charset="0"/>
              </a:rPr>
              <a:t>της</a:t>
            </a:r>
            <a:r>
              <a:rPr sz="1800" spc="-10" dirty="0">
                <a:latin typeface="Calibri" pitchFamily="34" charset="0"/>
                <a:cs typeface="Calibri" pitchFamily="34" charset="0"/>
              </a:rPr>
              <a:t> </a:t>
            </a:r>
            <a:r>
              <a:rPr sz="1800" spc="-5" dirty="0">
                <a:latin typeface="Calibri" pitchFamily="34" charset="0"/>
                <a:cs typeface="Calibri" pitchFamily="34" charset="0"/>
              </a:rPr>
              <a:t>(</a:t>
            </a:r>
            <a:r>
              <a:rPr sz="1800" b="1" spc="-5" dirty="0">
                <a:latin typeface="Calibri" pitchFamily="34" charset="0"/>
                <a:cs typeface="Calibri" pitchFamily="34" charset="0"/>
              </a:rPr>
              <a:t>Κωνσταντινούπολη</a:t>
            </a:r>
            <a:r>
              <a:rPr sz="1800" spc="-5" dirty="0">
                <a:latin typeface="Calibri" pitchFamily="34" charset="0"/>
                <a:cs typeface="Calibri" pitchFamily="34" charset="0"/>
              </a:rPr>
              <a:t>).</a:t>
            </a:r>
            <a:endParaRPr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2195736" y="404664"/>
            <a:ext cx="42769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>
                  <a:solidFill>
                    <a:srgbClr val="943634"/>
                  </a:solidFill>
                </a:uFill>
                <a:latin typeface="Calibri" pitchFamily="34" charset="0"/>
                <a:ea typeface="+mj-ea"/>
                <a:cs typeface="Calibri" pitchFamily="34" charset="0"/>
              </a:rPr>
              <a:t>Η </a:t>
            </a:r>
            <a:r>
              <a:rPr kumimoji="0" lang="el-GR" sz="2000" b="1" i="0" strike="noStrike" kern="1200" cap="none" spc="-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>
                  <a:solidFill>
                    <a:srgbClr val="943634"/>
                  </a:solidFill>
                </a:uFill>
                <a:latin typeface="Calibri" pitchFamily="34" charset="0"/>
                <a:ea typeface="+mj-ea"/>
                <a:cs typeface="Calibri" pitchFamily="34" charset="0"/>
              </a:rPr>
              <a:t>οικοδόμηση </a:t>
            </a:r>
            <a:r>
              <a:rPr kumimoji="0" lang="el-GR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>
                  <a:solidFill>
                    <a:srgbClr val="943634"/>
                  </a:solidFill>
                </a:uFill>
                <a:latin typeface="Calibri" pitchFamily="34" charset="0"/>
                <a:ea typeface="+mj-ea"/>
                <a:cs typeface="Calibri" pitchFamily="34" charset="0"/>
              </a:rPr>
              <a:t>της</a:t>
            </a:r>
            <a:r>
              <a:rPr kumimoji="0" lang="el-GR" sz="2000" b="1" i="0" strike="noStrike" kern="1200" cap="none" spc="-2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>
                  <a:solidFill>
                    <a:srgbClr val="943634"/>
                  </a:solidFill>
                </a:u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l-GR" sz="2000" b="1" i="0" strike="noStrike" kern="1200" cap="none" spc="-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>
                  <a:solidFill>
                    <a:srgbClr val="943634"/>
                  </a:solidFill>
                </a:uFill>
                <a:latin typeface="Calibri" pitchFamily="34" charset="0"/>
                <a:ea typeface="+mj-ea"/>
                <a:cs typeface="Calibri" pitchFamily="34" charset="0"/>
              </a:rPr>
              <a:t>Κωνσταντινούπολης</a:t>
            </a:r>
            <a:endParaRPr kumimoji="0" lang="el-GR" sz="2000" b="1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Διπλωμένη γωνία"/>
          <p:cNvSpPr/>
          <p:nvPr/>
        </p:nvSpPr>
        <p:spPr>
          <a:xfrm>
            <a:off x="1043608" y="188640"/>
            <a:ext cx="7056784" cy="216024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Κωνσταντινούπολη, όπως όλες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205867"/>
                  </a:solidFill>
                </a:uFill>
                <a:latin typeface="Calibri" pitchFamily="34" charset="0"/>
                <a:cs typeface="Calibri" pitchFamily="34" charset="0"/>
              </a:rPr>
              <a:t>ρωμαϊκές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205867"/>
                  </a:solidFill>
                </a:uFill>
                <a:latin typeface="Calibri" pitchFamily="34" charset="0"/>
                <a:cs typeface="Calibri" pitchFamily="34" charset="0"/>
              </a:rPr>
              <a:t>πόλεις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είχε οργανωμένο  ρυμοτομικό σχέδιο, μεγάλες οδικές αρτηρίες, αγορές (φόρα), υδραγωγεία και  δημόσια κτίρια όπως </a:t>
            </a:r>
            <a:r>
              <a:rPr lang="el-GR" sz="2000" b="1" spc="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το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παλάτι,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σύγκλητος, το αμφιθέατρο και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 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ιππόδρομος. Για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την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οχύρωσή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της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χτίστηκε χερσαίο τείχος στα</a:t>
            </a:r>
            <a:r>
              <a:rPr lang="el-GR" sz="2000" b="1" spc="9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δυτικά</a:t>
            </a:r>
            <a:r>
              <a:rPr lang="el-GR" spc="-5" dirty="0" smtClean="0"/>
              <a:t>.</a:t>
            </a:r>
            <a:endParaRPr lang="el-G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0" y="2492896"/>
            <a:ext cx="6084168" cy="4365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15 - Διπλωμένη γωνία"/>
          <p:cNvSpPr/>
          <p:nvPr/>
        </p:nvSpPr>
        <p:spPr>
          <a:xfrm>
            <a:off x="6228184" y="2996952"/>
            <a:ext cx="2915816" cy="352839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tabLst>
                <a:tab pos="467995" algn="l"/>
                <a:tab pos="765175" algn="l"/>
                <a:tab pos="786765" algn="l"/>
                <a:tab pos="1229995" algn="l"/>
                <a:tab pos="1444625" algn="l"/>
              </a:tabLst>
            </a:pP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</a:t>
            </a:r>
            <a:r>
              <a:rPr lang="el-GR" sz="2000" b="1" spc="1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ρ</a:t>
            </a:r>
            <a:r>
              <a:rPr lang="el-GR" sz="2000" b="1" spc="1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ά</a:t>
            </a:r>
            <a:r>
              <a:rPr lang="el-GR" sz="2000" b="1" spc="-1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λα ο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Κωνσταντίνος,  για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να ενισχύσει 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η	χρισ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ιανι</a:t>
            </a:r>
            <a:r>
              <a:rPr lang="el-GR" sz="2000" b="1" spc="1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ή 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θρησκεία  </a:t>
            </a:r>
            <a:r>
              <a:rPr lang="el-GR" sz="2000" b="1" spc="-1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έ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χ</a:t>
            </a:r>
            <a:r>
              <a:rPr lang="el-GR" sz="2000" b="1" spc="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ισε	σ</a:t>
            </a:r>
            <a:r>
              <a:rPr lang="el-GR" sz="2000" b="1" spc="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η νέα  πρωτεύουσα 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αι αρ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κ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</a:t>
            </a:r>
            <a:r>
              <a:rPr lang="el-GR" sz="2000" b="1" spc="1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έ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ς  </a:t>
            </a:r>
            <a:r>
              <a:rPr lang="el-GR" sz="2000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χριστιανικές 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εκκλησίες.</a:t>
            </a:r>
            <a:endParaRPr lang="el-GR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855</TotalTime>
  <Words>811</Words>
  <Application>Microsoft Office PowerPoint</Application>
  <PresentationFormat>Προβολή στην οθόνη (4:3)</PresentationFormat>
  <Paragraphs>72</Paragraphs>
  <Slides>16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Συγκέντρωση</vt:lpstr>
      <vt:lpstr>Διαφάνεια 1</vt:lpstr>
      <vt:lpstr>Διαφάνεια 2</vt:lpstr>
      <vt:lpstr>324 μ. Χ. : Ο Κωνσταντίνος νίκησε το Λικίνιο και έμεινε  μονοκράτορας του Ρωμαϊκού κράτους.</vt:lpstr>
      <vt:lpstr>α. Ίδρυση Κωνσταντινούπολης και μεταφορά της πρωτεύουσας </vt:lpstr>
      <vt:lpstr>Διαφάνεια 5</vt:lpstr>
      <vt:lpstr>Αναζητώντας τοποθεσία για την καινούρια του πρωτεύουσα,  συνειδητοποίησε τα πλεονεκτήματα της θέσης που τελικά επέλεξε για  την Κωνσταντινούπολη (εκεί όπου ήδη υπήρχε το Βυζάντιο, αρχαία  αποικία των Μεγαρέων) :</vt:lpstr>
      <vt:lpstr>Διαφάνεια 7</vt:lpstr>
      <vt:lpstr>Διαφάνεια 8</vt:lpstr>
      <vt:lpstr>Διαφάνεια 9</vt:lpstr>
      <vt:lpstr>Διαφάνεια 10</vt:lpstr>
      <vt:lpstr>Διαφάνεια 11</vt:lpstr>
      <vt:lpstr>β. Θρησκευτική πολιτική - Η σχέση του Κωνσταντίνου με το Χριστιανισμό </vt:lpstr>
      <vt:lpstr>Στηρίζοντας έμπρακτα τον χριστιανισμό, ο Κωνσταντίνος :</vt:lpstr>
      <vt:lpstr>Νομίσματα της εποχής του Κωνσταντίνου Α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euthimia</cp:lastModifiedBy>
  <cp:revision>90</cp:revision>
  <dcterms:created xsi:type="dcterms:W3CDTF">2016-11-22T14:34:32Z</dcterms:created>
  <dcterms:modified xsi:type="dcterms:W3CDTF">2018-07-02T10:35:22Z</dcterms:modified>
</cp:coreProperties>
</file>