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72"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45111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1783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512478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62790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00562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375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84816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934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789965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18629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337406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312434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5289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35834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763801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42771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953382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302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4037502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700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735114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63447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74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3015488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338173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515457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795290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560926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621338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237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4235708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821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36876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646092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845323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2010131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942867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130694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485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67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20058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583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219287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56100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4721262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1547737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28730649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84477329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a:p>
        </p:txBody>
      </p:sp>
      <p:sp>
        <p:nvSpPr>
          <p:cNvPr id="2" name="1 - Τίτλος"/>
          <p:cNvSpPr>
            <a:spLocks noGrp="1"/>
          </p:cNvSpPr>
          <p:nvPr>
            <p:ph type="ctrTitle"/>
          </p:nvPr>
        </p:nvSpPr>
        <p:spPr/>
        <p:txBody>
          <a:bodyPr/>
          <a:lstStyle/>
          <a:p>
            <a:endParaRPr lang="el-G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907704" y="469220"/>
            <a:ext cx="5328592" cy="707886"/>
          </a:xfrm>
          <a:prstGeom prst="rect">
            <a:avLst/>
          </a:prstGeom>
          <a:noFill/>
        </p:spPr>
        <p:txBody>
          <a:bodyPr wrap="square" rtlCol="0">
            <a:spAutoFit/>
          </a:bodyPr>
          <a:lstStyle/>
          <a:p>
            <a:pPr algn="ctr"/>
            <a:r>
              <a:rPr lang="el-GR" sz="4000" dirty="0" smtClean="0">
                <a:solidFill>
                  <a:prstClr val="white"/>
                </a:solidFill>
              </a:rPr>
              <a:t>ΚΛΑΣΙΚΗ ΕΠΟΧΗ</a:t>
            </a:r>
            <a:endParaRPr lang="el-GR" sz="4000" dirty="0">
              <a:solidFill>
                <a:prstClr val="white"/>
              </a:solidFill>
            </a:endParaRPr>
          </a:p>
        </p:txBody>
      </p:sp>
      <p:sp>
        <p:nvSpPr>
          <p:cNvPr id="6" name="TextBox 5"/>
          <p:cNvSpPr txBox="1"/>
          <p:nvPr/>
        </p:nvSpPr>
        <p:spPr>
          <a:xfrm>
            <a:off x="3076314" y="1174341"/>
            <a:ext cx="3384376" cy="430887"/>
          </a:xfrm>
          <a:prstGeom prst="rect">
            <a:avLst/>
          </a:prstGeom>
          <a:noFill/>
        </p:spPr>
        <p:txBody>
          <a:bodyPr wrap="square" rtlCol="0">
            <a:spAutoFit/>
          </a:bodyPr>
          <a:lstStyle/>
          <a:p>
            <a:r>
              <a:rPr lang="el-GR" sz="2200" dirty="0" smtClean="0">
                <a:solidFill>
                  <a:prstClr val="white"/>
                </a:solidFill>
              </a:rPr>
              <a:t>Β΄μισό του 5</a:t>
            </a:r>
            <a:r>
              <a:rPr lang="el-GR" sz="2200" baseline="30000" dirty="0" smtClean="0">
                <a:solidFill>
                  <a:prstClr val="white"/>
                </a:solidFill>
              </a:rPr>
              <a:t>ου</a:t>
            </a:r>
            <a:r>
              <a:rPr lang="el-GR" sz="2200" dirty="0" smtClean="0">
                <a:solidFill>
                  <a:prstClr val="white"/>
                </a:solidFill>
              </a:rPr>
              <a:t> αι. Π.Χ.</a:t>
            </a:r>
            <a:endParaRPr lang="el-GR" sz="2200" dirty="0">
              <a:solidFill>
                <a:prstClr val="white"/>
              </a:solidFill>
            </a:endParaRPr>
          </a:p>
        </p:txBody>
      </p:sp>
    </p:spTree>
    <p:extLst>
      <p:ext uri="{BB962C8B-B14F-4D97-AF65-F5344CB8AC3E}">
        <p14:creationId xmlns:p14="http://schemas.microsoft.com/office/powerpoint/2010/main" val="222140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928802"/>
            <a:ext cx="8229600" cy="4572000"/>
          </a:xfrm>
        </p:spPr>
        <p:txBody>
          <a:bodyPr>
            <a:normAutofit/>
          </a:bodyPr>
          <a:lstStyle/>
          <a:p>
            <a:r>
              <a:rPr lang="el-GR" sz="2400" dirty="0" smtClean="0"/>
              <a:t>Ο περίπτερος, διπλός «εν </a:t>
            </a:r>
            <a:r>
              <a:rPr lang="el-GR" sz="2400" dirty="0" err="1" smtClean="0"/>
              <a:t>παραστάσι</a:t>
            </a:r>
            <a:r>
              <a:rPr lang="el-GR" sz="2400" dirty="0" smtClean="0"/>
              <a:t>» δωρικός ναός του </a:t>
            </a:r>
            <a:r>
              <a:rPr lang="el-GR" sz="2400" dirty="0" err="1" smtClean="0"/>
              <a:t>Επικουρείου</a:t>
            </a:r>
            <a:r>
              <a:rPr lang="el-GR" sz="2400" dirty="0" smtClean="0"/>
              <a:t> Απόλλωνα στις Βάσσες της </a:t>
            </a:r>
            <a:r>
              <a:rPr lang="el-GR" sz="2400" dirty="0" err="1" smtClean="0"/>
              <a:t>Φιγαλείας</a:t>
            </a:r>
            <a:r>
              <a:rPr lang="el-GR" sz="2400" dirty="0" smtClean="0"/>
              <a:t> στην Αρκαδία, είναι έργο του Ικτίνου μετά το 429 </a:t>
            </a:r>
            <a:r>
              <a:rPr lang="el-GR" sz="2400" dirty="0" err="1" smtClean="0"/>
              <a:t>π.Χ.</a:t>
            </a:r>
            <a:endParaRPr lang="el-GR" sz="2400" dirty="0" smtClean="0"/>
          </a:p>
          <a:p>
            <a:r>
              <a:rPr lang="el-GR" sz="2400" dirty="0" smtClean="0"/>
              <a:t>Ο ναός αυτός επιστρέφει στις επιμήκεις αναλογίες των αρχαϊκών ναών (6*15 κίονες), ενώ ο προσανατολισμός του από βορρά προς νότο, αντίθετα από το κανονικό από ανατολικά προς τα δυτικά, και η διεύρυνση του χώρου του σηκού συνιστούν τις ιδιομορφίες του κτηρίου. </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ΑΡΧΙΤΕΚΤΟΝΙΚΗ</a:t>
            </a:r>
            <a:endParaRPr lang="el-GR" sz="3600" dirty="0">
              <a:solidFill>
                <a:schemeClr val="tx2">
                  <a:lumMod val="50000"/>
                </a:schemeClr>
              </a:solidFill>
            </a:endParaRPr>
          </a:p>
        </p:txBody>
      </p:sp>
    </p:spTree>
    <p:extLst>
      <p:ext uri="{BB962C8B-B14F-4D97-AF65-F5344CB8AC3E}">
        <p14:creationId xmlns:p14="http://schemas.microsoft.com/office/powerpoint/2010/main" val="49593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texn_6.2.3_221.jpg"/>
          <p:cNvPicPr>
            <a:picLocks noGrp="1" noChangeAspect="1"/>
          </p:cNvPicPr>
          <p:nvPr>
            <p:ph idx="1"/>
          </p:nvPr>
        </p:nvPicPr>
        <p:blipFill>
          <a:blip r:embed="rId2"/>
          <a:stretch>
            <a:fillRect/>
          </a:stretch>
        </p:blipFill>
        <p:spPr>
          <a:xfrm>
            <a:off x="1071538" y="1285860"/>
            <a:ext cx="6858047" cy="4500594"/>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ΑΡΧΙΤΕΚΤΟΝΙΚΗ</a:t>
            </a:r>
            <a:endParaRPr lang="el-GR" sz="3600" dirty="0">
              <a:solidFill>
                <a:schemeClr val="tx2">
                  <a:lumMod val="50000"/>
                </a:schemeClr>
              </a:solidFill>
            </a:endParaRPr>
          </a:p>
        </p:txBody>
      </p:sp>
      <p:sp>
        <p:nvSpPr>
          <p:cNvPr id="5" name="4 - TextBox"/>
          <p:cNvSpPr txBox="1"/>
          <p:nvPr/>
        </p:nvSpPr>
        <p:spPr>
          <a:xfrm>
            <a:off x="2285984" y="5786454"/>
            <a:ext cx="4857784" cy="523220"/>
          </a:xfrm>
          <a:prstGeom prst="rect">
            <a:avLst/>
          </a:prstGeom>
          <a:noFill/>
        </p:spPr>
        <p:txBody>
          <a:bodyPr wrap="square" rtlCol="0">
            <a:spAutoFit/>
          </a:bodyPr>
          <a:lstStyle/>
          <a:p>
            <a:r>
              <a:rPr lang="el-GR" sz="1400" dirty="0">
                <a:solidFill>
                  <a:prstClr val="white"/>
                </a:solidFill>
              </a:rPr>
              <a:t>Κάτοψη και εσωτερικό του ναού του </a:t>
            </a:r>
            <a:r>
              <a:rPr lang="el-GR" sz="1400" dirty="0" err="1">
                <a:solidFill>
                  <a:prstClr val="white"/>
                </a:solidFill>
              </a:rPr>
              <a:t>Επικουρείου</a:t>
            </a:r>
            <a:r>
              <a:rPr lang="el-GR" sz="1400" dirty="0">
                <a:solidFill>
                  <a:prstClr val="white"/>
                </a:solidFill>
              </a:rPr>
              <a:t> Απόλλωνος Βάσσες </a:t>
            </a:r>
            <a:r>
              <a:rPr lang="el-GR" sz="1400" dirty="0" err="1">
                <a:solidFill>
                  <a:prstClr val="white"/>
                </a:solidFill>
              </a:rPr>
              <a:t>Φιγαλείας</a:t>
            </a:r>
            <a:r>
              <a:rPr lang="el-GR" sz="1400" dirty="0">
                <a:solidFill>
                  <a:prstClr val="white"/>
                </a:solidFill>
              </a:rPr>
              <a:t> στην Αρκαδία, μετά το 429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636019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Ιδιαίτερα γνωστός είναι ο ναός για τη χρήση του πρώτου κιονόκρανου κορινθιακό ρυθμού σε κίονα.</a:t>
            </a:r>
          </a:p>
          <a:p>
            <a:pPr>
              <a:buNone/>
            </a:pPr>
            <a:endParaRPr lang="el-GR"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ΑΡΧΙΤΕΚΤΟΝΙΚΗ</a:t>
            </a:r>
            <a:endParaRPr lang="el-GR" sz="3600" dirty="0">
              <a:solidFill>
                <a:schemeClr val="tx2">
                  <a:lumMod val="50000"/>
                </a:schemeClr>
              </a:solidFill>
            </a:endParaRPr>
          </a:p>
        </p:txBody>
      </p:sp>
      <p:pic>
        <p:nvPicPr>
          <p:cNvPr id="4" name="3 - Εικόνα" descr="κιονόκρανο.jpg"/>
          <p:cNvPicPr>
            <a:picLocks noChangeAspect="1"/>
          </p:cNvPicPr>
          <p:nvPr/>
        </p:nvPicPr>
        <p:blipFill>
          <a:blip r:embed="rId2"/>
          <a:stretch>
            <a:fillRect/>
          </a:stretch>
        </p:blipFill>
        <p:spPr>
          <a:xfrm>
            <a:off x="2428860" y="2643182"/>
            <a:ext cx="4037579" cy="3377440"/>
          </a:xfrm>
          <a:prstGeom prst="rect">
            <a:avLst/>
          </a:prstGeom>
          <a:ln>
            <a:noFill/>
          </a:ln>
          <a:effectLst>
            <a:softEdge rad="112500"/>
          </a:effectLst>
        </p:spPr>
      </p:pic>
    </p:spTree>
    <p:extLst>
      <p:ext uri="{BB962C8B-B14F-4D97-AF65-F5344CB8AC3E}">
        <p14:creationId xmlns:p14="http://schemas.microsoft.com/office/powerpoint/2010/main" val="871877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214554"/>
            <a:ext cx="8229600" cy="3881446"/>
          </a:xfrm>
        </p:spPr>
        <p:txBody>
          <a:bodyPr>
            <a:normAutofit/>
          </a:bodyPr>
          <a:lstStyle/>
          <a:p>
            <a:r>
              <a:rPr lang="el-GR" sz="2400" dirty="0" smtClean="0"/>
              <a:t>Στην Αττική και ιδιαίτερα στην Ακρόπολη της Αθήνας χτίζονται κατά τους ώριμους κλασικούς χρόνους μερικά από τα σημαντικότερα οικοδομήματα του ιωνικού ρυθμού. Κοινό γνώρισμά τους είναι οι μικρές διαστάσεις τους και ο πλούσιος γλυπτός διάκοσμός τους.</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ΑΡΧΙΤΕΚΤΟΝΙΚΗ</a:t>
            </a:r>
            <a:endParaRPr lang="el-GR" sz="3600" dirty="0">
              <a:solidFill>
                <a:schemeClr val="tx2">
                  <a:lumMod val="50000"/>
                </a:schemeClr>
              </a:solidFill>
            </a:endParaRPr>
          </a:p>
        </p:txBody>
      </p:sp>
    </p:spTree>
    <p:extLst>
      <p:ext uri="{BB962C8B-B14F-4D97-AF65-F5344CB8AC3E}">
        <p14:creationId xmlns:p14="http://schemas.microsoft.com/office/powerpoint/2010/main" val="3254852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Η προώθηση των δημοκρατικών θεσμών στην πόλη της Αθήνας με τις μεταρρυθμίσεις του Θεμιστοκλή, του Εφιάλτη και του Περικλή φθάνει στο απόγειό της.</a:t>
            </a:r>
          </a:p>
          <a:p>
            <a:r>
              <a:rPr lang="el-GR" sz="2400" dirty="0" smtClean="0"/>
              <a:t>Ευρύτερη συμμετοχή των ελεύθερων πολιτών στα κοινά και δημιουργία συλλογικής συνείδησης και ευθύνης ως φυσική συνέπεια.</a:t>
            </a:r>
          </a:p>
          <a:p>
            <a:r>
              <a:rPr lang="el-GR" sz="2400" dirty="0" smtClean="0"/>
              <a:t>Η κυριαρχία των ελληνικών πλοίων στο Αιγαίο, και ευρύτερα στη λεκάνη της Μεσογείου, μετά τη νίκη κατά των Περσών, είχε ως αποτέλεσμα την άνθηση του εμπορίου και κατ’ επέκταση την άνοδο του βιοτικού επιπέδου.</a:t>
            </a:r>
            <a:endParaRPr lang="el-GR" sz="2400"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tx2">
                    <a:lumMod val="50000"/>
                  </a:schemeClr>
                </a:solidFill>
              </a:rPr>
              <a:t>ΚΛΑΣΙΚΗ </a:t>
            </a:r>
            <a:r>
              <a:rPr lang="el-GR" sz="3600" dirty="0" smtClean="0">
                <a:solidFill>
                  <a:schemeClr val="tx2">
                    <a:lumMod val="50000"/>
                  </a:schemeClr>
                </a:solidFill>
              </a:rPr>
              <a:t>ΕΠΟΧΗ</a:t>
            </a:r>
            <a:endParaRPr lang="el-GR" sz="3600" dirty="0">
              <a:solidFill>
                <a:schemeClr val="tx2">
                  <a:lumMod val="50000"/>
                </a:schemeClr>
              </a:solidFill>
            </a:endParaRPr>
          </a:p>
        </p:txBody>
      </p:sp>
    </p:spTree>
    <p:extLst>
      <p:ext uri="{BB962C8B-B14F-4D97-AF65-F5344CB8AC3E}">
        <p14:creationId xmlns:p14="http://schemas.microsoft.com/office/powerpoint/2010/main" val="2136480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Η μεταφορά του συμμαχικού ταμείου από τη Δήλο στον Παρθενώνα συνέβαλλε, με πρωτοβουλία του Περικλή, στην ανέγερση ιερών οικοδομημάτων εξασφαλίζοντας την εργασία σε εκείνους τους πολίτες που δεν διέθεταν παρά μόνο την εργατική τους δύναμη και διαφυλάττοντας την κοινωνική ειρήνη.</a:t>
            </a:r>
          </a:p>
          <a:p>
            <a:r>
              <a:rPr lang="el-GR" sz="2400" dirty="0" smtClean="0"/>
              <a:t>Η πνευματική πρωτοπορία της Αθήνας δικαίωνε την πολιτική της ηγεμονίας και του προγράμματος του Περικλή, αφοπλίζοντας έτσι τους πολιτικούς του αντιπάλους.</a:t>
            </a:r>
            <a:endParaRPr lang="el-GR" sz="2400"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tx2">
                    <a:lumMod val="50000"/>
                  </a:schemeClr>
                </a:solidFill>
              </a:rPr>
              <a:t>ΚΛΑΣΙΚΗ </a:t>
            </a:r>
            <a:r>
              <a:rPr lang="el-GR" sz="3600" dirty="0" smtClean="0">
                <a:solidFill>
                  <a:schemeClr val="tx2">
                    <a:lumMod val="50000"/>
                  </a:schemeClr>
                </a:solidFill>
              </a:rPr>
              <a:t>ΕΠΟΧΗ</a:t>
            </a:r>
            <a:endParaRPr lang="el-GR" sz="3600" dirty="0">
              <a:solidFill>
                <a:schemeClr val="tx2">
                  <a:lumMod val="50000"/>
                </a:schemeClr>
              </a:solidFill>
            </a:endParaRPr>
          </a:p>
        </p:txBody>
      </p:sp>
    </p:spTree>
    <p:extLst>
      <p:ext uri="{BB962C8B-B14F-4D97-AF65-F5344CB8AC3E}">
        <p14:creationId xmlns:p14="http://schemas.microsoft.com/office/powerpoint/2010/main" val="3271908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tx2">
                    <a:lumMod val="50000"/>
                  </a:schemeClr>
                </a:solidFill>
              </a:rPr>
              <a:t>ΚΛΑΣΙΚΗ </a:t>
            </a:r>
            <a:r>
              <a:rPr lang="el-GR" sz="3600" dirty="0" smtClean="0">
                <a:solidFill>
                  <a:schemeClr val="tx2">
                    <a:lumMod val="50000"/>
                  </a:schemeClr>
                </a:solidFill>
              </a:rPr>
              <a:t>ΕΠΟΧΗ</a:t>
            </a:r>
            <a:endParaRPr lang="el-GR" sz="3600" dirty="0">
              <a:solidFill>
                <a:schemeClr val="tx2">
                  <a:lumMod val="50000"/>
                </a:schemeClr>
              </a:solidFill>
            </a:endParaRPr>
          </a:p>
        </p:txBody>
      </p:sp>
      <p:pic>
        <p:nvPicPr>
          <p:cNvPr id="4" name="3 - Θέση περιεχομένου" descr="διάγραμμα.png"/>
          <p:cNvPicPr>
            <a:picLocks noGrp="1" noChangeAspect="1"/>
          </p:cNvPicPr>
          <p:nvPr>
            <p:ph idx="1"/>
          </p:nvPr>
        </p:nvPicPr>
        <p:blipFill>
          <a:blip r:embed="rId2"/>
          <a:stretch>
            <a:fillRect/>
          </a:stretch>
        </p:blipFill>
        <p:spPr>
          <a:xfrm>
            <a:off x="500034" y="1928802"/>
            <a:ext cx="8214446" cy="28671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9042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Μέσα σ’ αυτά τα πλαίσια αποκρυσταλλώθηκε η ώριμη κλασική τέχνη, η οποία θέλησε να τονίσει το συλλογικό και το γενικό έναντι του προσωπικού και ατομικού, το ιδεώδες, υψηλό, ωραίο και αιώνιο έναντι του καθημερινού του συμπτωματικού και του στιγμιαίου.</a:t>
            </a:r>
          </a:p>
          <a:p>
            <a:r>
              <a:rPr lang="el-GR" sz="2400" dirty="0" smtClean="0"/>
              <a:t>Τώρα τα άκαμπτα συμβατικά σχήματα έχουν ξεπεραστεί, επειδή τα πρότυπα της κλασικής περιόδου δεν είναι συνέπεια μιας φυσικής και αναλλοίωτης τάξης πραγμάτων, όπως στους αρχαϊκούς χρόνους, αλλά αποτέλεσμα εσωτερικής ελευθερίας, συνειδητής και υπεύθυνης επιλογής.</a:t>
            </a:r>
            <a:endParaRPr lang="el-GR" sz="2400"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chemeClr val="tx2">
                    <a:lumMod val="50000"/>
                  </a:schemeClr>
                </a:solidFill>
              </a:rPr>
              <a:t>ΚΛΑΣΙΚΗ </a:t>
            </a:r>
            <a:r>
              <a:rPr lang="el-GR" sz="3600" dirty="0" smtClean="0">
                <a:solidFill>
                  <a:schemeClr val="tx2">
                    <a:lumMod val="50000"/>
                  </a:schemeClr>
                </a:solidFill>
              </a:rPr>
              <a:t>ΕΠΟΧΗ</a:t>
            </a:r>
            <a:endParaRPr lang="el-GR" sz="3600" dirty="0">
              <a:solidFill>
                <a:schemeClr val="tx2">
                  <a:lumMod val="50000"/>
                </a:schemeClr>
              </a:solidFill>
            </a:endParaRPr>
          </a:p>
        </p:txBody>
      </p:sp>
    </p:spTree>
    <p:extLst>
      <p:ext uri="{BB962C8B-B14F-4D97-AF65-F5344CB8AC3E}">
        <p14:creationId xmlns:p14="http://schemas.microsoft.com/office/powerpoint/2010/main" val="2893191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Ο Παρθενώνας, ο γνωστότερος δωρικός κλασικός ναός, έργο του Ικτίνου και του Καλλικράτη, άρχισε να κτίζεται το 447 </a:t>
            </a:r>
            <a:r>
              <a:rPr lang="el-GR" sz="2400" dirty="0" err="1" smtClean="0"/>
              <a:t>π.Χ.</a:t>
            </a:r>
            <a:endParaRPr lang="el-GR" sz="2400" dirty="0" smtClean="0"/>
          </a:p>
          <a:p>
            <a:pPr>
              <a:buNone/>
            </a:pPr>
            <a:endParaRPr lang="el-GR" sz="2400" dirty="0" smtClean="0"/>
          </a:p>
          <a:p>
            <a:r>
              <a:rPr lang="el-GR" sz="2400" dirty="0" smtClean="0"/>
              <a:t>Πρωτοτυπεί στο ότι 1)είναι εξάστυλος αμφιπρόστυλος ναός, στον αριθμό των κιόνων του πτερού 8*17) και τέλος 2)στην ύπαρξη ζωφόρου εξωτερικά, στο επάνω άκρο του σηκού. </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ΑΡΧΙΤΕΚΤΟΝΙΚΗ</a:t>
            </a:r>
            <a:endParaRPr lang="el-GR" sz="3600" dirty="0">
              <a:solidFill>
                <a:schemeClr val="tx2">
                  <a:lumMod val="50000"/>
                </a:schemeClr>
              </a:solidFill>
            </a:endParaRPr>
          </a:p>
        </p:txBody>
      </p:sp>
    </p:spTree>
    <p:extLst>
      <p:ext uri="{BB962C8B-B14F-4D97-AF65-F5344CB8AC3E}">
        <p14:creationId xmlns:p14="http://schemas.microsoft.com/office/powerpoint/2010/main" val="329502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άτοψη παρθενώνα.jpg"/>
          <p:cNvPicPr>
            <a:picLocks noGrp="1" noChangeAspect="1"/>
          </p:cNvPicPr>
          <p:nvPr>
            <p:ph idx="1"/>
          </p:nvPr>
        </p:nvPicPr>
        <p:blipFill>
          <a:blip r:embed="rId2"/>
          <a:stretch>
            <a:fillRect/>
          </a:stretch>
        </p:blipFill>
        <p:spPr>
          <a:xfrm>
            <a:off x="857224" y="1500174"/>
            <a:ext cx="7358114" cy="3902799"/>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ΑΡΧΙΤΕΚΤΟΝΙΚΗ</a:t>
            </a:r>
            <a:endParaRPr lang="el-GR" sz="3600" dirty="0">
              <a:solidFill>
                <a:schemeClr val="tx2">
                  <a:lumMod val="50000"/>
                </a:schemeClr>
              </a:solidFill>
            </a:endParaRPr>
          </a:p>
        </p:txBody>
      </p:sp>
      <p:sp>
        <p:nvSpPr>
          <p:cNvPr id="5" name="4 - TextBox"/>
          <p:cNvSpPr txBox="1"/>
          <p:nvPr/>
        </p:nvSpPr>
        <p:spPr>
          <a:xfrm>
            <a:off x="3071802" y="5429264"/>
            <a:ext cx="3143272" cy="307777"/>
          </a:xfrm>
          <a:prstGeom prst="rect">
            <a:avLst/>
          </a:prstGeom>
          <a:noFill/>
        </p:spPr>
        <p:txBody>
          <a:bodyPr wrap="square" rtlCol="0">
            <a:spAutoFit/>
          </a:bodyPr>
          <a:lstStyle/>
          <a:p>
            <a:r>
              <a:rPr lang="el-GR" sz="1400" dirty="0">
                <a:solidFill>
                  <a:prstClr val="white"/>
                </a:solidFill>
              </a:rPr>
              <a:t>Κάτοψη Παρθενώνα, μετά το 447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405965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endParaRPr lang="el-GR" sz="2400" dirty="0" smtClean="0"/>
          </a:p>
          <a:p>
            <a:r>
              <a:rPr lang="el-GR" sz="2400" dirty="0" smtClean="0"/>
              <a:t>Ιδιαίτερο ενδιαφέρον έχει προκαλέσει ο κλασικός αυτός ναός της Αθηνάς Παρθένου για τις περίφημες εκλεπτύνσεις του, αδιόρατες σχεδόν αποκλίσεις από την κατακόρυφο και οριζόντια κατεύθυνση, που διαπιστώνονται στο στυλοβάτη, στους κίονες και στο θριγκό του που έδιναν πνοή και ζωντάνια στο οικοδόμημα επιτυγχάνοντας συγχρόνως ένα είδος «οπτικών διορθώσεων».</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ΑΡΧΙΤΕΚΤΟΝΙΚΗ</a:t>
            </a:r>
            <a:endParaRPr lang="el-GR" sz="3600" dirty="0">
              <a:solidFill>
                <a:schemeClr val="tx2">
                  <a:lumMod val="50000"/>
                </a:schemeClr>
              </a:solidFill>
            </a:endParaRPr>
          </a:p>
        </p:txBody>
      </p:sp>
    </p:spTree>
    <p:extLst>
      <p:ext uri="{BB962C8B-B14F-4D97-AF65-F5344CB8AC3E}">
        <p14:creationId xmlns:p14="http://schemas.microsoft.com/office/powerpoint/2010/main" val="196130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71b3d30bcf5294970b85bb05344b8e5.jpg"/>
          <p:cNvPicPr>
            <a:picLocks noGrp="1" noChangeAspect="1"/>
          </p:cNvPicPr>
          <p:nvPr>
            <p:ph idx="1"/>
          </p:nvPr>
        </p:nvPicPr>
        <p:blipFill>
          <a:blip r:embed="rId2"/>
          <a:stretch>
            <a:fillRect/>
          </a:stretch>
        </p:blipFill>
        <p:spPr>
          <a:xfrm>
            <a:off x="357158" y="2285992"/>
            <a:ext cx="4643470" cy="3051765"/>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chemeClr val="tx2">
                    <a:lumMod val="50000"/>
                  </a:schemeClr>
                </a:solidFill>
              </a:rPr>
              <a:t>ΑΡΧΙΤΕΚΤΟΝΙΚΗ</a:t>
            </a:r>
            <a:endParaRPr lang="el-GR" sz="3600" dirty="0">
              <a:solidFill>
                <a:schemeClr val="tx2">
                  <a:lumMod val="50000"/>
                </a:schemeClr>
              </a:solidFill>
            </a:endParaRPr>
          </a:p>
        </p:txBody>
      </p:sp>
      <p:pic>
        <p:nvPicPr>
          <p:cNvPr id="5" name="4 - Εικόνα" descr="3973671dae23ac3cd5c80b5e5a03b07e.jpg"/>
          <p:cNvPicPr>
            <a:picLocks noChangeAspect="1"/>
          </p:cNvPicPr>
          <p:nvPr/>
        </p:nvPicPr>
        <p:blipFill>
          <a:blip r:embed="rId3"/>
          <a:stretch>
            <a:fillRect/>
          </a:stretch>
        </p:blipFill>
        <p:spPr>
          <a:xfrm>
            <a:off x="5072066" y="1285860"/>
            <a:ext cx="3750496" cy="5000660"/>
          </a:xfrm>
          <a:prstGeom prst="rect">
            <a:avLst/>
          </a:prstGeom>
          <a:ln>
            <a:noFill/>
          </a:ln>
          <a:effectLst>
            <a:softEdge rad="112500"/>
          </a:effectLst>
        </p:spPr>
      </p:pic>
    </p:spTree>
    <p:extLst>
      <p:ext uri="{BB962C8B-B14F-4D97-AF65-F5344CB8AC3E}">
        <p14:creationId xmlns:p14="http://schemas.microsoft.com/office/powerpoint/2010/main" val="3339266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518</Words>
  <Application>Microsoft Office PowerPoint</Application>
  <PresentationFormat>On-screen Show (4:3)</PresentationFormat>
  <Paragraphs>32</Paragraphs>
  <Slides>13</Slides>
  <Notes>0</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Χαρτί</vt:lpstr>
      <vt:lpstr>1_Χαρτί</vt:lpstr>
      <vt:lpstr>2_Χαρτί</vt:lpstr>
      <vt:lpstr>3_Χαρτί</vt:lpstr>
      <vt:lpstr>PowerPoint Presentation</vt:lpstr>
      <vt:lpstr>ΚΛΑΣΙΚΗ ΕΠΟΧΗ</vt:lpstr>
      <vt:lpstr>ΚΛΑΣΙΚΗ ΕΠΟΧΗ</vt:lpstr>
      <vt:lpstr>ΚΛΑΣΙΚΗ ΕΠΟΧΗ</vt:lpstr>
      <vt:lpstr>ΚΛΑΣΙΚΗ ΕΠΟΧΗ</vt:lpstr>
      <vt:lpstr>ΑΡΧΙΤΕΚΤΟΝΙΚΗ</vt:lpstr>
      <vt:lpstr>ΑΡΧΙΤΕΚΤΟΝΙΚΗ</vt:lpstr>
      <vt:lpstr>ΑΡΧΙΤΕΚΤΟΝΙΚΗ</vt:lpstr>
      <vt:lpstr>ΑΡΧΙΤΕΚΤΟΝΙΚΗ</vt:lpstr>
      <vt:lpstr>ΑΡΧΙΤΕΚΤΟΝΙΚΗ</vt:lpstr>
      <vt:lpstr>ΑΡΧΙΤΕΚΤΟΝΙΚΗ</vt:lpstr>
      <vt:lpstr>ΑΡΧΙΤΕΚΤΟΝΙΚΗ</vt:lpstr>
      <vt:lpstr>ΑΡΧΙΤΕΚΤΟΝΙΚΗ</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ΎΣΤΕΡΗ ΚΛΑΣΙΚΗ ΕΠΟΧΗ</dc:title>
  <dc:creator>USER</dc:creator>
  <cp:lastModifiedBy>USER</cp:lastModifiedBy>
  <cp:revision>5</cp:revision>
  <dcterms:created xsi:type="dcterms:W3CDTF">2018-05-23T20:39:18Z</dcterms:created>
  <dcterms:modified xsi:type="dcterms:W3CDTF">2018-05-26T07:29:21Z</dcterms:modified>
</cp:coreProperties>
</file>