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58" r:id="rId6"/>
    <p:sldId id="259" r:id="rId7"/>
    <p:sldId id="260" r:id="rId8"/>
    <p:sldId id="261" r:id="rId9"/>
    <p:sldId id="270" r:id="rId10"/>
    <p:sldId id="262" r:id="rId11"/>
    <p:sldId id="263" r:id="rId12"/>
    <p:sldId id="264" r:id="rId13"/>
    <p:sldId id="265" r:id="rId14"/>
    <p:sldId id="268" r:id="rId15"/>
    <p:sldId id="269" r:id="rId16"/>
    <p:sldId id="266" r:id="rId17"/>
    <p:sldId id="267"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7" autoAdjust="0"/>
    <p:restoredTop sz="94660"/>
  </p:normalViewPr>
  <p:slideViewPr>
    <p:cSldViewPr>
      <p:cViewPr varScale="1">
        <p:scale>
          <a:sx n="65" d="100"/>
          <a:sy n="65" d="100"/>
        </p:scale>
        <p:origin x="-14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19347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55461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06509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797369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8EBE46A0-C48F-4F95-BC96-749523B203A1}"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32008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73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19432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71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275175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021862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308833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8EBE46A0-C48F-4F95-BC96-749523B203A1}"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978795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61200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65018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282652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998670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8EBE46A0-C48F-4F95-BC96-749523B203A1}"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61539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640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335287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64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89146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72509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78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227138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973202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773715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251161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907750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8EBE46A0-C48F-4F95-BC96-749523B203A1}"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651935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3705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174704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97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2363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05811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093822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940993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139141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188990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35142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86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84685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60550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56308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32172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BE46A0-C48F-4F95-BC96-749523B203A1}"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2910065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BE46A0-C48F-4F95-BC96-749523B203A1}"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428937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BE46A0-C48F-4F95-BC96-749523B203A1}"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47377254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FD28408-487F-49BC-AF14-EF922BF8B706}"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BE46A0-C48F-4F95-BC96-749523B203A1}"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3721099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age002.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
        <p:nvSpPr>
          <p:cNvPr id="3" name="2 - Υπότιτλος"/>
          <p:cNvSpPr>
            <a:spLocks noGrp="1"/>
          </p:cNvSpPr>
          <p:nvPr>
            <p:ph type="subTitle" idx="1"/>
          </p:nvPr>
        </p:nvSpPr>
        <p:spPr>
          <a:xfrm>
            <a:off x="-142908" y="1214422"/>
            <a:ext cx="4429156" cy="1143000"/>
          </a:xfrm>
        </p:spPr>
        <p:txBody>
          <a:bodyPr/>
          <a:lstStyle/>
          <a:p>
            <a:r>
              <a:rPr lang="el-GR" dirty="0" smtClean="0"/>
              <a:t>Πρώτο μισό του 5</a:t>
            </a:r>
            <a:r>
              <a:rPr lang="el-GR" baseline="30000" dirty="0" smtClean="0"/>
              <a:t>ου</a:t>
            </a:r>
            <a:r>
              <a:rPr lang="el-GR" dirty="0" smtClean="0"/>
              <a:t> αι. </a:t>
            </a:r>
            <a:r>
              <a:rPr lang="el-GR" dirty="0" err="1" smtClean="0"/>
              <a:t>π.Χ.</a:t>
            </a:r>
            <a:endParaRPr lang="el-GR" dirty="0"/>
          </a:p>
        </p:txBody>
      </p:sp>
      <p:sp>
        <p:nvSpPr>
          <p:cNvPr id="2" name="1 - Τίτλος"/>
          <p:cNvSpPr>
            <a:spLocks noGrp="1"/>
          </p:cNvSpPr>
          <p:nvPr>
            <p:ph type="ctrTitle"/>
          </p:nvPr>
        </p:nvSpPr>
        <p:spPr>
          <a:xfrm>
            <a:off x="-357222" y="142852"/>
            <a:ext cx="5643570" cy="1214422"/>
          </a:xfrm>
        </p:spPr>
        <p:txBody>
          <a:bodyPr/>
          <a:lstStyle/>
          <a:p>
            <a:r>
              <a:rPr lang="el-GR" sz="4000" dirty="0" smtClean="0"/>
              <a:t>ΠΡΩΙΜΗ ΚΛΑΣΙΚΗ ΕΠΟΧΗ</a:t>
            </a:r>
            <a:endParaRPr lang="el-GR" sz="4000" dirty="0"/>
          </a:p>
        </p:txBody>
      </p:sp>
    </p:spTree>
    <p:extLst>
      <p:ext uri="{BB962C8B-B14F-4D97-AF65-F5344CB8AC3E}">
        <p14:creationId xmlns:p14="http://schemas.microsoft.com/office/powerpoint/2010/main" val="104197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buNone/>
            </a:pPr>
            <a:r>
              <a:rPr lang="el-GR" dirty="0" smtClean="0"/>
              <a:t>	</a:t>
            </a:r>
            <a:r>
              <a:rPr lang="el-GR" sz="2400" dirty="0" smtClean="0"/>
              <a:t>Η περίοδος αυτή της πρώιμης κλασικής αττικής ερυθρόμορφης αγγειογραφίας ονομάζεται εποχή του πρώιμου ελεύθερου ρυθμού. </a:t>
            </a:r>
          </a:p>
          <a:p>
            <a:pPr>
              <a:buNone/>
            </a:pPr>
            <a:endParaRPr lang="el-GR" sz="2400" dirty="0" smtClean="0"/>
          </a:p>
          <a:p>
            <a:pPr>
              <a:buFont typeface="Wingdings" pitchFamily="2" charset="2"/>
              <a:buChar char="Ø"/>
            </a:pPr>
            <a:r>
              <a:rPr lang="el-GR" sz="2400" dirty="0" smtClean="0"/>
              <a:t>Έχουμε πιο ελεύθερη απόδοση των μορφών και των συνθέσεων.</a:t>
            </a:r>
          </a:p>
          <a:p>
            <a:pPr>
              <a:buFont typeface="Wingdings" pitchFamily="2" charset="2"/>
              <a:buChar char="Ø"/>
            </a:pPr>
            <a:r>
              <a:rPr lang="el-GR" sz="2400" dirty="0" smtClean="0"/>
              <a:t>Οι παραστάσεις τείνουν να αποκτήσουν βάθος καθώς: α) οι μορφές παριστάνονται σε στάση τριών τετάρτων και όχι κατά </a:t>
            </a:r>
            <a:r>
              <a:rPr lang="el-GR" sz="2400" dirty="0" err="1" smtClean="0"/>
              <a:t>τομήν</a:t>
            </a:r>
            <a:r>
              <a:rPr lang="el-GR" sz="2400" dirty="0" smtClean="0"/>
              <a:t>, και β) τοποθετούνται για πρώτη φορά σε διαφορετικό ύψος στο πεδίο της παράστασης.</a:t>
            </a:r>
          </a:p>
          <a:p>
            <a:pPr>
              <a:buFont typeface="Wingdings" pitchFamily="2" charset="2"/>
              <a:buChar char="Ø"/>
            </a:pPr>
            <a:r>
              <a:rPr lang="el-GR" sz="2400" dirty="0" smtClean="0"/>
              <a:t>Επιχειρούνται προοπτικές σμίκρυνσης και σκίαση που αποδίδεται με γραμμές.</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ΑΓΓΕΙΟΓΡΑΦΙΑ</a:t>
            </a:r>
            <a:endParaRPr lang="el-GR" sz="3600" dirty="0">
              <a:solidFill>
                <a:schemeClr val="accent4">
                  <a:lumMod val="75000"/>
                </a:schemeClr>
              </a:solidFill>
            </a:endParaRPr>
          </a:p>
        </p:txBody>
      </p:sp>
    </p:spTree>
    <p:extLst>
      <p:ext uri="{BB962C8B-B14F-4D97-AF65-F5344CB8AC3E}">
        <p14:creationId xmlns:p14="http://schemas.microsoft.com/office/powerpoint/2010/main" val="73252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400" dirty="0" smtClean="0"/>
              <a:t>Οι καινοτομίες αυτές δεν οφείλονται σε έμπνευση των αγγειογράφων της εποχής. Η γραπτή παράδοση αναφέρει τον ζωγράφο Κίμωνα τον Κλεωναίο ως εφευρέτη των «λοξών εικόνων», πιθανότατα των προοπτικών συνιζήσεων.</a:t>
            </a:r>
          </a:p>
          <a:p>
            <a:r>
              <a:rPr lang="el-GR" sz="2400" dirty="0" smtClean="0"/>
              <a:t> </a:t>
            </a:r>
          </a:p>
          <a:p>
            <a:r>
              <a:rPr lang="el-GR" sz="2400" dirty="0" smtClean="0"/>
              <a:t>Ο Πολύγνωτος είχε εγκαταλείψει την παράσταση όλων των μορφών σε μια ευθεία γραμμή, πράγμα που ήταν ο κανόνας στην προγενέστερη αλλά και στη σύγχρονή του ακόμη εποχή.</a:t>
            </a:r>
            <a:endParaRPr lang="el-GR" sz="2400" dirty="0"/>
          </a:p>
        </p:txBody>
      </p:sp>
      <p:sp>
        <p:nvSpPr>
          <p:cNvPr id="3" name="Title 2"/>
          <p:cNvSpPr>
            <a:spLocks noGrp="1"/>
          </p:cNvSpPr>
          <p:nvPr>
            <p:ph type="title"/>
          </p:nvPr>
        </p:nvSpPr>
        <p:spPr>
          <a:xfrm>
            <a:off x="457200" y="152400"/>
            <a:ext cx="8229600" cy="972344"/>
          </a:xfrm>
        </p:spPr>
        <p:txBody>
          <a:bodyPr/>
          <a:lstStyle/>
          <a:p>
            <a:pPr algn="ctr"/>
            <a:r>
              <a:rPr lang="el-GR" sz="3600" dirty="0">
                <a:solidFill>
                  <a:schemeClr val="accent4">
                    <a:lumMod val="75000"/>
                  </a:schemeClr>
                </a:solidFill>
              </a:rPr>
              <a:t>ΑΓΓΕΙΟΓΡΑΦΙΑ</a:t>
            </a:r>
          </a:p>
        </p:txBody>
      </p:sp>
    </p:spTree>
    <p:extLst>
      <p:ext uri="{BB962C8B-B14F-4D97-AF65-F5344CB8AC3E}">
        <p14:creationId xmlns:p14="http://schemas.microsoft.com/office/powerpoint/2010/main" val="384762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400" dirty="0" smtClean="0"/>
              <a:t>Άλλος γνωστός ζωγράφος της εποχής ήταν ο Αθηναίος Μίκων, που συνεργάστηκε με τον Πολύγνωτο, ώστε πολλές από τις καινοτομίες που αναφέρουμε θα απαντούσαν από κοινού στα έργα και των δύο.</a:t>
            </a:r>
          </a:p>
          <a:p>
            <a:endParaRPr lang="el-GR" sz="2400" dirty="0"/>
          </a:p>
          <a:p>
            <a:r>
              <a:rPr lang="el-GR" sz="2400" dirty="0" smtClean="0"/>
              <a:t>Η ευρύτατη χρήση της σκίασης εξάλλου καθιερώνεται λίγο αργότερα, στο γ΄ τέταρτο του 5</a:t>
            </a:r>
            <a:r>
              <a:rPr lang="el-GR" sz="2400" baseline="30000" dirty="0" smtClean="0"/>
              <a:t>ου</a:t>
            </a:r>
            <a:r>
              <a:rPr lang="el-GR" sz="2400" dirty="0" smtClean="0"/>
              <a:t> αι. Π.Χ., από τονΑθηναίο ζωγράφο Απολλόδωρο, ο οποίος αναφέρεται από τον Πλούταρχος ως «σκιαγράφος». Ωστόσο η σκίαση πρέπει να ήταν γνωστή ήδηη στον Πολύγνωτο και στον Μίκωνα. </a:t>
            </a:r>
            <a:endParaRPr lang="el-GR" sz="2400" dirty="0"/>
          </a:p>
        </p:txBody>
      </p:sp>
      <p:sp>
        <p:nvSpPr>
          <p:cNvPr id="3" name="Title 2"/>
          <p:cNvSpPr>
            <a:spLocks noGrp="1"/>
          </p:cNvSpPr>
          <p:nvPr>
            <p:ph type="title"/>
          </p:nvPr>
        </p:nvSpPr>
        <p:spPr>
          <a:xfrm>
            <a:off x="457200" y="152400"/>
            <a:ext cx="8229600" cy="972344"/>
          </a:xfrm>
        </p:spPr>
        <p:txBody>
          <a:bodyPr/>
          <a:lstStyle/>
          <a:p>
            <a:pPr algn="ctr"/>
            <a:r>
              <a:rPr lang="el-GR" sz="3600" dirty="0">
                <a:solidFill>
                  <a:schemeClr val="accent4">
                    <a:lumMod val="75000"/>
                  </a:schemeClr>
                </a:solidFill>
              </a:rPr>
              <a:t>ΑΓΓΕΙΟΓΡΑΦΙΑ</a:t>
            </a:r>
          </a:p>
        </p:txBody>
      </p:sp>
    </p:spTree>
    <p:extLst>
      <p:ext uri="{BB962C8B-B14F-4D97-AF65-F5344CB8AC3E}">
        <p14:creationId xmlns:p14="http://schemas.microsoft.com/office/powerpoint/2010/main" val="223165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γγείο 14.jpg"/>
          <p:cNvPicPr>
            <a:picLocks noGrp="1" noChangeAspect="1"/>
          </p:cNvPicPr>
          <p:nvPr>
            <p:ph idx="1"/>
          </p:nvPr>
        </p:nvPicPr>
        <p:blipFill>
          <a:blip r:embed="rId2"/>
          <a:stretch>
            <a:fillRect/>
          </a:stretch>
        </p:blipFill>
        <p:spPr>
          <a:xfrm>
            <a:off x="500034" y="1285860"/>
            <a:ext cx="5071120" cy="4143404"/>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ΑΓΓΕΙΟΓΡΑΦΙΑ</a:t>
            </a:r>
            <a:endParaRPr lang="el-GR" sz="3600" dirty="0">
              <a:solidFill>
                <a:schemeClr val="accent4">
                  <a:lumMod val="75000"/>
                </a:schemeClr>
              </a:solidFill>
            </a:endParaRPr>
          </a:p>
        </p:txBody>
      </p:sp>
      <p:sp>
        <p:nvSpPr>
          <p:cNvPr id="5" name="4 - TextBox"/>
          <p:cNvSpPr txBox="1"/>
          <p:nvPr/>
        </p:nvSpPr>
        <p:spPr>
          <a:xfrm>
            <a:off x="5643570" y="1357298"/>
            <a:ext cx="3214710" cy="4708981"/>
          </a:xfrm>
          <a:prstGeom prst="rect">
            <a:avLst/>
          </a:prstGeom>
          <a:noFill/>
        </p:spPr>
        <p:txBody>
          <a:bodyPr wrap="square" rtlCol="0">
            <a:spAutoFit/>
          </a:bodyPr>
          <a:lstStyle/>
          <a:p>
            <a:pPr>
              <a:buFont typeface="Arial" pitchFamily="34" charset="0"/>
              <a:buChar char="•"/>
            </a:pPr>
            <a:r>
              <a:rPr lang="el-GR" sz="2000" dirty="0">
                <a:solidFill>
                  <a:prstClr val="white"/>
                </a:solidFill>
              </a:rPr>
              <a:t>Απεικονίζεται το γνωστό θέμα της θανάτωσης από τον Αχιλλέα της βασίλισσας των αμαζόνων </a:t>
            </a:r>
            <a:r>
              <a:rPr lang="el-GR" sz="2000" dirty="0" err="1">
                <a:solidFill>
                  <a:prstClr val="white"/>
                </a:solidFill>
              </a:rPr>
              <a:t>Πενθεσίλειας</a:t>
            </a:r>
            <a:r>
              <a:rPr lang="el-GR" sz="2000" dirty="0">
                <a:solidFill>
                  <a:prstClr val="white"/>
                </a:solidFill>
              </a:rPr>
              <a:t> και η ταυτόχρονη γέννηση του αμοιβαίου έρωτά τους.</a:t>
            </a:r>
          </a:p>
          <a:p>
            <a:pPr>
              <a:buFont typeface="Arial" pitchFamily="34" charset="0"/>
              <a:buChar char="•"/>
            </a:pPr>
            <a:endParaRPr lang="el-GR" sz="2000" dirty="0">
              <a:solidFill>
                <a:prstClr val="white"/>
              </a:solidFill>
            </a:endParaRPr>
          </a:p>
          <a:p>
            <a:pPr>
              <a:buFont typeface="Arial" pitchFamily="34" charset="0"/>
              <a:buChar char="•"/>
            </a:pPr>
            <a:r>
              <a:rPr lang="el-GR" sz="2000" dirty="0">
                <a:solidFill>
                  <a:prstClr val="white"/>
                </a:solidFill>
              </a:rPr>
              <a:t>Η παράσταση φαίνεται μνημειακή, ίσως αντιγράφει κάποιο έργο της μεγάλης ζωγραφικής, και γι’ αυτό δείχνει συμπιεσμένη μέσα στα περιορισμένα πλαίσια του κυκλικού πεδίο στο εσωτερικό της κύλικας.</a:t>
            </a:r>
          </a:p>
        </p:txBody>
      </p:sp>
      <p:sp>
        <p:nvSpPr>
          <p:cNvPr id="6" name="5 - TextBox"/>
          <p:cNvSpPr txBox="1"/>
          <p:nvPr/>
        </p:nvSpPr>
        <p:spPr>
          <a:xfrm>
            <a:off x="1357290" y="5357826"/>
            <a:ext cx="3571900" cy="523220"/>
          </a:xfrm>
          <a:prstGeom prst="rect">
            <a:avLst/>
          </a:prstGeom>
          <a:noFill/>
        </p:spPr>
        <p:txBody>
          <a:bodyPr wrap="square" rtlCol="0">
            <a:spAutoFit/>
          </a:bodyPr>
          <a:lstStyle/>
          <a:p>
            <a:r>
              <a:rPr lang="el-GR" sz="1400" dirty="0">
                <a:solidFill>
                  <a:prstClr val="white"/>
                </a:solidFill>
              </a:rPr>
              <a:t>Κύλικα του ζωγράφου της </a:t>
            </a:r>
            <a:r>
              <a:rPr lang="el-GR" sz="1400" dirty="0" err="1">
                <a:solidFill>
                  <a:prstClr val="white"/>
                </a:solidFill>
              </a:rPr>
              <a:t>Πενθεσίλειας</a:t>
            </a:r>
            <a:r>
              <a:rPr lang="el-GR" sz="1400" dirty="0">
                <a:solidFill>
                  <a:prstClr val="white"/>
                </a:solidFill>
              </a:rPr>
              <a:t>, Μόναχο, γύρω στο 455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146462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γγείο 15.jpg"/>
          <p:cNvPicPr>
            <a:picLocks noGrp="1" noChangeAspect="1"/>
          </p:cNvPicPr>
          <p:nvPr>
            <p:ph idx="1"/>
          </p:nvPr>
        </p:nvPicPr>
        <p:blipFill>
          <a:blip r:embed="rId2"/>
          <a:stretch>
            <a:fillRect/>
          </a:stretch>
        </p:blipFill>
        <p:spPr>
          <a:xfrm>
            <a:off x="642910" y="1357298"/>
            <a:ext cx="4241602" cy="4143404"/>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ΑΓΓΕΙΟΓΡΑΦΙΑ</a:t>
            </a:r>
            <a:endParaRPr lang="el-GR" sz="3600" dirty="0">
              <a:solidFill>
                <a:schemeClr val="accent4">
                  <a:lumMod val="75000"/>
                </a:schemeClr>
              </a:solidFill>
            </a:endParaRPr>
          </a:p>
        </p:txBody>
      </p:sp>
      <p:sp>
        <p:nvSpPr>
          <p:cNvPr id="5" name="4 - TextBox"/>
          <p:cNvSpPr txBox="1"/>
          <p:nvPr/>
        </p:nvSpPr>
        <p:spPr>
          <a:xfrm>
            <a:off x="4929190" y="1357298"/>
            <a:ext cx="3929058" cy="4985980"/>
          </a:xfrm>
          <a:prstGeom prst="rect">
            <a:avLst/>
          </a:prstGeom>
          <a:noFill/>
        </p:spPr>
        <p:txBody>
          <a:bodyPr wrap="square" rtlCol="0">
            <a:spAutoFit/>
          </a:bodyPr>
          <a:lstStyle/>
          <a:p>
            <a:pPr>
              <a:buFont typeface="Arial" pitchFamily="34" charset="0"/>
              <a:buChar char="•"/>
            </a:pPr>
            <a:r>
              <a:rPr lang="el-GR" sz="2000" dirty="0">
                <a:solidFill>
                  <a:prstClr val="white"/>
                </a:solidFill>
              </a:rPr>
              <a:t>Παριστάνονται τα τέκνα της Λητούς να τοξεύουν τα τέκνα της Νιόβης.</a:t>
            </a:r>
          </a:p>
          <a:p>
            <a:pPr>
              <a:buFont typeface="Arial" pitchFamily="34" charset="0"/>
              <a:buChar char="•"/>
            </a:pPr>
            <a:endParaRPr lang="el-GR" sz="2000" dirty="0">
              <a:solidFill>
                <a:prstClr val="white"/>
              </a:solidFill>
            </a:endParaRPr>
          </a:p>
          <a:p>
            <a:pPr>
              <a:buFont typeface="Arial" pitchFamily="34" charset="0"/>
              <a:buChar char="•"/>
            </a:pPr>
            <a:r>
              <a:rPr lang="el-GR" sz="2000" dirty="0">
                <a:solidFill>
                  <a:prstClr val="white"/>
                </a:solidFill>
              </a:rPr>
              <a:t>Εκτός από τη σχέση με τη μεγάλη ζωγραφική, διαπιστώνεται και η συγγένεια με τις μορφές της σύγχρονης </a:t>
            </a:r>
            <a:r>
              <a:rPr lang="el-GR" sz="2000" dirty="0" err="1">
                <a:solidFill>
                  <a:prstClr val="white"/>
                </a:solidFill>
              </a:rPr>
              <a:t>αυστηρορρυθμικής</a:t>
            </a:r>
            <a:r>
              <a:rPr lang="el-GR" sz="2000" dirty="0">
                <a:solidFill>
                  <a:prstClr val="white"/>
                </a:solidFill>
              </a:rPr>
              <a:t> γλυπτικής. Στη γυναικεία ενδυμασία κυριαρχεί ο πέπλος, ενώ είναι ενδεικτικό ότι οι μορφές έχουν χαρακτηρισθεί </a:t>
            </a:r>
            <a:r>
              <a:rPr lang="el-GR" sz="2000" dirty="0" err="1">
                <a:solidFill>
                  <a:prstClr val="white"/>
                </a:solidFill>
              </a:rPr>
              <a:t>αγαλματικές</a:t>
            </a:r>
            <a:r>
              <a:rPr lang="el-GR" sz="2000" dirty="0">
                <a:solidFill>
                  <a:prstClr val="white"/>
                </a:solidFill>
              </a:rPr>
              <a:t>. Εξάλλου αποπνέουν το ίδιο ύφος και ήθος με τα έργα της πλαστικής.</a:t>
            </a:r>
          </a:p>
          <a:p>
            <a:pPr marL="342900" indent="-342900">
              <a:buFont typeface="+mj-lt"/>
              <a:buAutoNum type="arabicPeriod"/>
            </a:pPr>
            <a:endParaRPr lang="el-GR" dirty="0">
              <a:solidFill>
                <a:prstClr val="white"/>
              </a:solidFill>
            </a:endParaRPr>
          </a:p>
        </p:txBody>
      </p:sp>
      <p:sp>
        <p:nvSpPr>
          <p:cNvPr id="6" name="5 - TextBox"/>
          <p:cNvSpPr txBox="1"/>
          <p:nvPr/>
        </p:nvSpPr>
        <p:spPr>
          <a:xfrm>
            <a:off x="1214414" y="5429264"/>
            <a:ext cx="3286148" cy="523220"/>
          </a:xfrm>
          <a:prstGeom prst="rect">
            <a:avLst/>
          </a:prstGeom>
          <a:noFill/>
        </p:spPr>
        <p:txBody>
          <a:bodyPr wrap="square" rtlCol="0">
            <a:spAutoFit/>
          </a:bodyPr>
          <a:lstStyle/>
          <a:p>
            <a:r>
              <a:rPr lang="el-GR" sz="1400" dirty="0">
                <a:solidFill>
                  <a:prstClr val="white"/>
                </a:solidFill>
              </a:rPr>
              <a:t>Κρατήρας του ζωγράφου των </a:t>
            </a:r>
            <a:r>
              <a:rPr lang="el-GR" sz="1400" dirty="0" err="1">
                <a:solidFill>
                  <a:prstClr val="white"/>
                </a:solidFill>
              </a:rPr>
              <a:t>Νιοβιδών</a:t>
            </a:r>
            <a:r>
              <a:rPr lang="el-GR" sz="1400" dirty="0">
                <a:solidFill>
                  <a:prstClr val="white"/>
                </a:solidFill>
              </a:rPr>
              <a:t>, Παρίσι, 455-450 </a:t>
            </a:r>
            <a:r>
              <a:rPr lang="el-GR" sz="1400" dirty="0" err="1">
                <a:solidFill>
                  <a:prstClr val="white"/>
                </a:solidFill>
              </a:rPr>
              <a:t>π.Χ.</a:t>
            </a:r>
            <a:r>
              <a:rPr lang="el-GR" sz="1400" dirty="0">
                <a:solidFill>
                  <a:prstClr val="white"/>
                </a:solidFill>
              </a:rPr>
              <a:t> )</a:t>
            </a:r>
          </a:p>
        </p:txBody>
      </p:sp>
    </p:spTree>
    <p:extLst>
      <p:ext uri="{BB962C8B-B14F-4D97-AF65-F5344CB8AC3E}">
        <p14:creationId xmlns:p14="http://schemas.microsoft.com/office/powerpoint/2010/main" val="360840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buNone/>
            </a:pPr>
            <a:r>
              <a:rPr lang="el-GR" sz="2400" dirty="0" smtClean="0"/>
              <a:t>	Μέσα στο κλίμα πνευματικής, πολιτικής και καλλιτεχνικής ευφορίας, που επικρατεί τον 5ο αι </a:t>
            </a:r>
            <a:r>
              <a:rPr lang="el-GR" sz="2400" dirty="0" err="1" smtClean="0"/>
              <a:t>π.Χ.</a:t>
            </a:r>
            <a:r>
              <a:rPr lang="el-GR" sz="2400" dirty="0" smtClean="0"/>
              <a:t>, αποκρυσταλλώνονται τα ιδιαίτερα γνωρίσματα της καλλιτεχνικής παραγωγής. Οι νόμοι της αρχαϊκής πλαστικής εγκαταλείπονται, προκειμένου να αποφευχθούν οι άψυχες επαναλήψεις.</a:t>
            </a:r>
          </a:p>
          <a:p>
            <a:pPr>
              <a:buNone/>
            </a:pPr>
            <a:endParaRPr lang="el-GR" sz="2400" dirty="0" smtClean="0"/>
          </a:p>
          <a:p>
            <a:pPr>
              <a:buNone/>
            </a:pPr>
            <a:r>
              <a:rPr lang="el-GR" sz="2400" dirty="0" smtClean="0"/>
              <a:t>	Η πλαστική των χρόνων από το 480 έως το 450 </a:t>
            </a:r>
            <a:r>
              <a:rPr lang="el-GR" sz="2400" dirty="0" err="1" smtClean="0"/>
              <a:t>π.Χ.</a:t>
            </a:r>
            <a:r>
              <a:rPr lang="el-GR" sz="2400" dirty="0" smtClean="0"/>
              <a:t> ονομάζεται </a:t>
            </a:r>
            <a:r>
              <a:rPr lang="el-GR" sz="2400" i="1" dirty="0" smtClean="0"/>
              <a:t>πλαστική του αυστηρού ρυθμού</a:t>
            </a:r>
            <a:r>
              <a:rPr lang="el-GR" sz="2400" dirty="0" smtClean="0"/>
              <a:t>, επειδή οι μορφές έχουν χάσει το αυτάρεσκο αρχαϊκό μειδίαμα και αντίθετα έχουν αποκτήσει μια σοβαρή έως βαρύθυμη έκφραση.</a:t>
            </a:r>
          </a:p>
          <a:p>
            <a:pPr>
              <a:buNone/>
            </a:pPr>
            <a:endParaRPr lang="el-GR" sz="2400"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accent4">
                    <a:lumMod val="75000"/>
                  </a:schemeClr>
                </a:solidFill>
              </a:rPr>
              <a:t>ΠΛΑΣΤΙΚΗ</a:t>
            </a:r>
            <a:endParaRPr lang="el-GR" sz="3600" dirty="0">
              <a:solidFill>
                <a:schemeClr val="accent4">
                  <a:lumMod val="75000"/>
                </a:schemeClr>
              </a:solidFill>
            </a:endParaRPr>
          </a:p>
        </p:txBody>
      </p:sp>
    </p:spTree>
    <p:extLst>
      <p:ext uri="{BB962C8B-B14F-4D97-AF65-F5344CB8AC3E}">
        <p14:creationId xmlns:p14="http://schemas.microsoft.com/office/powerpoint/2010/main" val="233196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ΠΛΑΣΤΙΚΗ</a:t>
            </a:r>
            <a:endParaRPr lang="el-GR" sz="3600" dirty="0">
              <a:solidFill>
                <a:schemeClr val="accent4">
                  <a:lumMod val="75000"/>
                </a:schemeClr>
              </a:solidFill>
            </a:endParaRPr>
          </a:p>
        </p:txBody>
      </p:sp>
      <p:sp>
        <p:nvSpPr>
          <p:cNvPr id="5" name="4 - Θέση περιεχομένου"/>
          <p:cNvSpPr>
            <a:spLocks noGrp="1"/>
          </p:cNvSpPr>
          <p:nvPr>
            <p:ph idx="1"/>
          </p:nvPr>
        </p:nvSpPr>
        <p:spPr>
          <a:xfrm>
            <a:off x="457200" y="2000240"/>
            <a:ext cx="8229600" cy="4286280"/>
          </a:xfrm>
        </p:spPr>
        <p:txBody>
          <a:bodyPr numCol="2">
            <a:normAutofit/>
          </a:bodyPr>
          <a:lstStyle/>
          <a:p>
            <a:pPr>
              <a:buFont typeface="Arial" pitchFamily="34" charset="0"/>
              <a:buChar char="•"/>
            </a:pPr>
            <a:r>
              <a:rPr lang="el-GR" sz="2400" dirty="0" smtClean="0"/>
              <a:t>Ισορροπία στη δομή των μορφών</a:t>
            </a:r>
          </a:p>
          <a:p>
            <a:pPr>
              <a:buFont typeface="Arial" pitchFamily="34" charset="0"/>
              <a:buChar char="•"/>
            </a:pPr>
            <a:r>
              <a:rPr lang="en-US" sz="2400" dirty="0" err="1" smtClean="0"/>
              <a:t>Contrapposto</a:t>
            </a:r>
            <a:r>
              <a:rPr lang="el-GR" sz="2400" dirty="0" smtClean="0"/>
              <a:t>: στάσιμο και άνετο σκέλος, οργανική αντίστιξη των μερών του σώματος.</a:t>
            </a:r>
          </a:p>
          <a:p>
            <a:pPr>
              <a:buFont typeface="Arial" pitchFamily="34" charset="0"/>
              <a:buChar char="•"/>
            </a:pPr>
            <a:r>
              <a:rPr lang="el-GR" sz="2400" dirty="0" smtClean="0"/>
              <a:t>Απεικόνιση της κίνησης, εξισορρόπηση των αντίρροπων δυνάμεων.</a:t>
            </a:r>
          </a:p>
          <a:p>
            <a:pPr>
              <a:buFont typeface="Arial" pitchFamily="34" charset="0"/>
              <a:buChar char="•"/>
            </a:pPr>
            <a:r>
              <a:rPr lang="el-GR" sz="2400" dirty="0" smtClean="0"/>
              <a:t>Ρεαλισμός στην απόδοση λεπτομερειών.</a:t>
            </a:r>
          </a:p>
          <a:p>
            <a:pPr>
              <a:buFont typeface="Arial" pitchFamily="34" charset="0"/>
              <a:buChar char="•"/>
            </a:pPr>
            <a:r>
              <a:rPr lang="el-GR" sz="2400" dirty="0" smtClean="0"/>
              <a:t>Αυστηρή έκφραση του προσώπου – εσωστρέφεια, βαρυθυμία.</a:t>
            </a:r>
          </a:p>
          <a:p>
            <a:pPr>
              <a:buFont typeface="Arial" pitchFamily="34" charset="0"/>
              <a:buChar char="•"/>
            </a:pPr>
            <a:r>
              <a:rPr lang="el-GR" sz="2400" dirty="0" smtClean="0"/>
              <a:t>Απώλεια του αρχαϊκού μειδιάματος – φυσιοκρατία.</a:t>
            </a:r>
          </a:p>
          <a:p>
            <a:pPr>
              <a:buFont typeface="Arial" pitchFamily="34" charset="0"/>
              <a:buChar char="•"/>
            </a:pPr>
            <a:r>
              <a:rPr lang="el-GR" sz="2400" dirty="0" smtClean="0"/>
              <a:t>Αναπαράσταση της ανθρώπινης μορφής και όχι ο συμβολισμός.</a:t>
            </a:r>
            <a:endParaRPr lang="el-GR" sz="2400" dirty="0"/>
          </a:p>
        </p:txBody>
      </p:sp>
      <p:sp>
        <p:nvSpPr>
          <p:cNvPr id="7" name="6 - TextBox"/>
          <p:cNvSpPr txBox="1"/>
          <p:nvPr/>
        </p:nvSpPr>
        <p:spPr>
          <a:xfrm>
            <a:off x="2143108" y="1357298"/>
            <a:ext cx="5000660" cy="461665"/>
          </a:xfrm>
          <a:prstGeom prst="rect">
            <a:avLst/>
          </a:prstGeom>
          <a:noFill/>
        </p:spPr>
        <p:txBody>
          <a:bodyPr wrap="square" rtlCol="0">
            <a:spAutoFit/>
          </a:bodyPr>
          <a:lstStyle/>
          <a:p>
            <a:pPr algn="ctr"/>
            <a:r>
              <a:rPr lang="el-GR" sz="2400" u="sng" dirty="0">
                <a:solidFill>
                  <a:prstClr val="white"/>
                </a:solidFill>
              </a:rPr>
              <a:t>Χαρακτηριστικά αυστηρού ρυθμού</a:t>
            </a:r>
          </a:p>
        </p:txBody>
      </p:sp>
    </p:spTree>
    <p:extLst>
      <p:ext uri="{BB962C8B-B14F-4D97-AF65-F5344CB8AC3E}">
        <p14:creationId xmlns:p14="http://schemas.microsoft.com/office/powerpoint/2010/main" val="395450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ούρος1.jpg"/>
          <p:cNvPicPr>
            <a:picLocks noGrp="1" noChangeAspect="1"/>
          </p:cNvPicPr>
          <p:nvPr>
            <p:ph idx="1"/>
          </p:nvPr>
        </p:nvPicPr>
        <p:blipFill>
          <a:blip r:embed="rId2"/>
          <a:stretch>
            <a:fillRect/>
          </a:stretch>
        </p:blipFill>
        <p:spPr>
          <a:xfrm>
            <a:off x="714348" y="1319698"/>
            <a:ext cx="1928826" cy="489535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ΠΛΑΣΤΙΚΗ</a:t>
            </a:r>
            <a:endParaRPr lang="el-GR" sz="3600" dirty="0">
              <a:solidFill>
                <a:schemeClr val="accent4">
                  <a:lumMod val="75000"/>
                </a:schemeClr>
              </a:solidFill>
            </a:endParaRPr>
          </a:p>
        </p:txBody>
      </p:sp>
      <p:sp>
        <p:nvSpPr>
          <p:cNvPr id="5" name="4 - TextBox"/>
          <p:cNvSpPr txBox="1"/>
          <p:nvPr/>
        </p:nvSpPr>
        <p:spPr>
          <a:xfrm>
            <a:off x="2500298" y="5786454"/>
            <a:ext cx="2786082" cy="307777"/>
          </a:xfrm>
          <a:prstGeom prst="rect">
            <a:avLst/>
          </a:prstGeom>
          <a:noFill/>
        </p:spPr>
        <p:txBody>
          <a:bodyPr wrap="square" rtlCol="0">
            <a:spAutoFit/>
          </a:bodyPr>
          <a:lstStyle/>
          <a:p>
            <a:r>
              <a:rPr lang="el-GR" sz="1400" dirty="0">
                <a:solidFill>
                  <a:prstClr val="white"/>
                </a:solidFill>
              </a:rPr>
              <a:t>Το παιδί του </a:t>
            </a:r>
            <a:r>
              <a:rPr lang="el-GR" sz="1400" dirty="0" err="1">
                <a:solidFill>
                  <a:prstClr val="white"/>
                </a:solidFill>
              </a:rPr>
              <a:t>Κριτίου</a:t>
            </a:r>
            <a:r>
              <a:rPr lang="el-GR" sz="1400" dirty="0">
                <a:solidFill>
                  <a:prstClr val="white"/>
                </a:solidFill>
              </a:rPr>
              <a:t>, 490-480 </a:t>
            </a:r>
            <a:r>
              <a:rPr lang="el-GR" sz="1400" dirty="0" err="1">
                <a:solidFill>
                  <a:prstClr val="white"/>
                </a:solidFill>
              </a:rPr>
              <a:t>π.Χ.</a:t>
            </a:r>
            <a:endParaRPr lang="el-GR" sz="1400" dirty="0">
              <a:solidFill>
                <a:prstClr val="white"/>
              </a:solidFill>
            </a:endParaRPr>
          </a:p>
        </p:txBody>
      </p:sp>
      <p:sp>
        <p:nvSpPr>
          <p:cNvPr id="6" name="5 - TextBox"/>
          <p:cNvSpPr txBox="1"/>
          <p:nvPr/>
        </p:nvSpPr>
        <p:spPr>
          <a:xfrm>
            <a:off x="2928926" y="1785926"/>
            <a:ext cx="5786478" cy="2862322"/>
          </a:xfrm>
          <a:prstGeom prst="rect">
            <a:avLst/>
          </a:prstGeom>
          <a:noFill/>
        </p:spPr>
        <p:txBody>
          <a:bodyPr wrap="square" rtlCol="0">
            <a:spAutoFit/>
          </a:bodyPr>
          <a:lstStyle/>
          <a:p>
            <a:r>
              <a:rPr lang="el-GR" sz="2000" dirty="0">
                <a:solidFill>
                  <a:prstClr val="white"/>
                </a:solidFill>
              </a:rPr>
              <a:t>Αποτελεί το παλαιότερο γλυπτό του αυστηρού ρυθμού.</a:t>
            </a:r>
          </a:p>
          <a:p>
            <a:r>
              <a:rPr lang="el-GR" sz="2000" dirty="0">
                <a:solidFill>
                  <a:prstClr val="white"/>
                </a:solidFill>
              </a:rPr>
              <a:t>Η μορφή στηρίζεται στο αριστερό της πόδι, ενώ το δεξί προβάλλει λυγισμένο στο γόνατο. Το κεφάλι στρέφεται στην πλευρά του άνετου σκέλους, το αριστερό ισχίο βρίσκεται υψηλότερα από το δεξιό, αντίστροφα όμως ο αριστερός ώμος ελαφρά χαμηλότερα από το δεξιό. Αυτός είναι ο χιασμός των κινήσεων, γνωστός με τον όρο </a:t>
            </a:r>
            <a:r>
              <a:rPr lang="en-US" sz="2000" b="1" dirty="0" err="1">
                <a:solidFill>
                  <a:prstClr val="white"/>
                </a:solidFill>
              </a:rPr>
              <a:t>contrapposto</a:t>
            </a:r>
            <a:r>
              <a:rPr lang="el-GR" sz="2000" dirty="0">
                <a:solidFill>
                  <a:prstClr val="white"/>
                </a:solidFill>
              </a:rPr>
              <a:t>.</a:t>
            </a:r>
          </a:p>
        </p:txBody>
      </p:sp>
    </p:spTree>
    <p:extLst>
      <p:ext uri="{BB962C8B-B14F-4D97-AF65-F5344CB8AC3E}">
        <p14:creationId xmlns:p14="http://schemas.microsoft.com/office/powerpoint/2010/main" val="272488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ξελιξη.jpg"/>
          <p:cNvPicPr>
            <a:picLocks noGrp="1" noChangeAspect="1"/>
          </p:cNvPicPr>
          <p:nvPr>
            <p:ph idx="1"/>
          </p:nvPr>
        </p:nvPicPr>
        <p:blipFill>
          <a:blip r:embed="rId2"/>
          <a:srcRect l="1953" t="4166" r="10156" b="9896"/>
          <a:stretch>
            <a:fillRect/>
          </a:stretch>
        </p:blipFill>
        <p:spPr>
          <a:xfrm>
            <a:off x="1285852" y="1357298"/>
            <a:ext cx="6357982" cy="4557745"/>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ΠΛΑΣΤΙΚΗ</a:t>
            </a:r>
            <a:endParaRPr lang="el-GR" sz="3600" dirty="0">
              <a:solidFill>
                <a:schemeClr val="accent4">
                  <a:lumMod val="75000"/>
                </a:schemeClr>
              </a:solidFill>
            </a:endParaRPr>
          </a:p>
        </p:txBody>
      </p:sp>
      <p:sp>
        <p:nvSpPr>
          <p:cNvPr id="5" name="4 - TextBox"/>
          <p:cNvSpPr txBox="1"/>
          <p:nvPr/>
        </p:nvSpPr>
        <p:spPr>
          <a:xfrm>
            <a:off x="1428728" y="5929330"/>
            <a:ext cx="2143140" cy="523220"/>
          </a:xfrm>
          <a:prstGeom prst="rect">
            <a:avLst/>
          </a:prstGeom>
          <a:noFill/>
        </p:spPr>
        <p:txBody>
          <a:bodyPr wrap="square" rtlCol="0">
            <a:spAutoFit/>
          </a:bodyPr>
          <a:lstStyle/>
          <a:p>
            <a:r>
              <a:rPr lang="el-GR" sz="1400" dirty="0">
                <a:solidFill>
                  <a:prstClr val="white"/>
                </a:solidFill>
              </a:rPr>
              <a:t>Κούρος Αναβύσσου, </a:t>
            </a:r>
            <a:r>
              <a:rPr lang="el-GR" sz="1400" dirty="0" err="1">
                <a:solidFill>
                  <a:prstClr val="white"/>
                </a:solidFill>
              </a:rPr>
              <a:t>περ</a:t>
            </a:r>
            <a:r>
              <a:rPr lang="el-GR" sz="1400" dirty="0">
                <a:solidFill>
                  <a:prstClr val="white"/>
                </a:solidFill>
              </a:rPr>
              <a:t>. 530 </a:t>
            </a:r>
            <a:r>
              <a:rPr lang="el-GR" sz="1400" dirty="0" err="1">
                <a:solidFill>
                  <a:prstClr val="white"/>
                </a:solidFill>
              </a:rPr>
              <a:t>π.Χ.</a:t>
            </a:r>
            <a:endParaRPr lang="el-GR" sz="1400" dirty="0">
              <a:solidFill>
                <a:prstClr val="white"/>
              </a:solidFill>
            </a:endParaRPr>
          </a:p>
        </p:txBody>
      </p:sp>
      <p:sp>
        <p:nvSpPr>
          <p:cNvPr id="6" name="5 - TextBox"/>
          <p:cNvSpPr txBox="1"/>
          <p:nvPr/>
        </p:nvSpPr>
        <p:spPr>
          <a:xfrm>
            <a:off x="3500430" y="5929330"/>
            <a:ext cx="2214578" cy="307777"/>
          </a:xfrm>
          <a:prstGeom prst="rect">
            <a:avLst/>
          </a:prstGeom>
          <a:noFill/>
        </p:spPr>
        <p:txBody>
          <a:bodyPr wrap="square" rtlCol="0">
            <a:spAutoFit/>
          </a:bodyPr>
          <a:lstStyle/>
          <a:p>
            <a:r>
              <a:rPr lang="el-GR" sz="1400" dirty="0">
                <a:solidFill>
                  <a:prstClr val="white"/>
                </a:solidFill>
              </a:rPr>
              <a:t>Αριστόδικος </a:t>
            </a:r>
            <a:r>
              <a:rPr lang="el-GR" sz="1400" dirty="0" err="1">
                <a:solidFill>
                  <a:prstClr val="white"/>
                </a:solidFill>
              </a:rPr>
              <a:t>περ</a:t>
            </a:r>
            <a:r>
              <a:rPr lang="el-GR" sz="1400" dirty="0">
                <a:solidFill>
                  <a:prstClr val="white"/>
                </a:solidFill>
              </a:rPr>
              <a:t>. 500 </a:t>
            </a:r>
            <a:r>
              <a:rPr lang="el-GR" sz="1400" dirty="0" err="1">
                <a:solidFill>
                  <a:prstClr val="white"/>
                </a:solidFill>
              </a:rPr>
              <a:t>π.Χ.</a:t>
            </a:r>
            <a:endParaRPr lang="el-GR" sz="1400" dirty="0">
              <a:solidFill>
                <a:prstClr val="white"/>
              </a:solidFill>
            </a:endParaRPr>
          </a:p>
        </p:txBody>
      </p:sp>
      <p:sp>
        <p:nvSpPr>
          <p:cNvPr id="7" name="6 - TextBox"/>
          <p:cNvSpPr txBox="1"/>
          <p:nvPr/>
        </p:nvSpPr>
        <p:spPr>
          <a:xfrm>
            <a:off x="5715008" y="5929330"/>
            <a:ext cx="2214578" cy="523220"/>
          </a:xfrm>
          <a:prstGeom prst="rect">
            <a:avLst/>
          </a:prstGeom>
          <a:noFill/>
        </p:spPr>
        <p:txBody>
          <a:bodyPr wrap="square" rtlCol="0">
            <a:spAutoFit/>
          </a:bodyPr>
          <a:lstStyle/>
          <a:p>
            <a:r>
              <a:rPr lang="el-GR" sz="1400" dirty="0">
                <a:solidFill>
                  <a:prstClr val="white"/>
                </a:solidFill>
              </a:rPr>
              <a:t>Παιδί </a:t>
            </a:r>
            <a:r>
              <a:rPr lang="el-GR" sz="1400" dirty="0" err="1">
                <a:solidFill>
                  <a:prstClr val="white"/>
                </a:solidFill>
              </a:rPr>
              <a:t>Κριτίου</a:t>
            </a:r>
            <a:r>
              <a:rPr lang="el-GR" sz="1400" dirty="0">
                <a:solidFill>
                  <a:prstClr val="white"/>
                </a:solidFill>
              </a:rPr>
              <a:t>, </a:t>
            </a:r>
            <a:r>
              <a:rPr lang="el-GR" sz="1400" dirty="0" err="1">
                <a:solidFill>
                  <a:prstClr val="white"/>
                </a:solidFill>
              </a:rPr>
              <a:t>περ</a:t>
            </a:r>
            <a:r>
              <a:rPr lang="el-GR" sz="1400" dirty="0">
                <a:solidFill>
                  <a:prstClr val="white"/>
                </a:solidFill>
              </a:rPr>
              <a:t>. 490-480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147028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96752"/>
            <a:ext cx="2952328" cy="5079274"/>
          </a:xfrm>
          <a:prstGeom prst="rect">
            <a:avLst/>
          </a:prstGeom>
          <a:ln>
            <a:noFill/>
          </a:ln>
          <a:effectLst>
            <a:softEdge rad="112500"/>
          </a:effectLst>
        </p:spPr>
      </p:pic>
      <p:sp>
        <p:nvSpPr>
          <p:cNvPr id="3" name="Title 2"/>
          <p:cNvSpPr>
            <a:spLocks noGrp="1"/>
          </p:cNvSpPr>
          <p:nvPr>
            <p:ph type="title"/>
          </p:nvPr>
        </p:nvSpPr>
        <p:spPr>
          <a:xfrm>
            <a:off x="457200" y="152400"/>
            <a:ext cx="8229600" cy="972344"/>
          </a:xfrm>
        </p:spPr>
        <p:txBody>
          <a:bodyPr/>
          <a:lstStyle/>
          <a:p>
            <a:pPr algn="ctr"/>
            <a:r>
              <a:rPr lang="el-GR" sz="3600" dirty="0">
                <a:solidFill>
                  <a:schemeClr val="accent4">
                    <a:lumMod val="75000"/>
                  </a:schemeClr>
                </a:solidFill>
              </a:rPr>
              <a:t>ΠΛΑΣΤΙΚΗ</a:t>
            </a:r>
          </a:p>
        </p:txBody>
      </p:sp>
      <p:sp>
        <p:nvSpPr>
          <p:cNvPr id="5" name="TextBox 4"/>
          <p:cNvSpPr txBox="1"/>
          <p:nvPr/>
        </p:nvSpPr>
        <p:spPr>
          <a:xfrm>
            <a:off x="3952568" y="1412776"/>
            <a:ext cx="3960440" cy="3785652"/>
          </a:xfrm>
          <a:prstGeom prst="rect">
            <a:avLst/>
          </a:prstGeom>
          <a:noFill/>
        </p:spPr>
        <p:txBody>
          <a:bodyPr wrap="square" rtlCol="0">
            <a:spAutoFit/>
          </a:bodyPr>
          <a:lstStyle/>
          <a:p>
            <a:r>
              <a:rPr lang="el-GR" sz="2000" dirty="0" smtClean="0"/>
              <a:t>Το σύνταγμα του Αρμόδιου και του Αριστογείτονα.</a:t>
            </a:r>
          </a:p>
          <a:p>
            <a:r>
              <a:rPr lang="el-GR" sz="2000" dirty="0" smtClean="0"/>
              <a:t>Ο Αρμόδιος είναι ο νεότερος, ο αγένειος, που υψώνει το φονικό όπλο, ενώ ο γενειοφόρος Αριστογείτων με το προτεταμένο αριστερό χέρι, από το όποίο κρέμεται το ιμάτιο, καλύπτει τον κύριο δράστη.</a:t>
            </a:r>
          </a:p>
          <a:p>
            <a:r>
              <a:rPr lang="el-GR" sz="2000" dirty="0" smtClean="0"/>
              <a:t>Ορμητική είναι η κίνηση και των δύο μορφών όπου κυριαρχούν οι διαγώνιοι άξονες.</a:t>
            </a:r>
            <a:endParaRPr lang="el-GR" sz="2000" dirty="0"/>
          </a:p>
        </p:txBody>
      </p:sp>
      <p:sp>
        <p:nvSpPr>
          <p:cNvPr id="6" name="TextBox 5"/>
          <p:cNvSpPr txBox="1"/>
          <p:nvPr/>
        </p:nvSpPr>
        <p:spPr>
          <a:xfrm>
            <a:off x="3421218" y="5373216"/>
            <a:ext cx="4392488" cy="738664"/>
          </a:xfrm>
          <a:prstGeom prst="rect">
            <a:avLst/>
          </a:prstGeom>
          <a:noFill/>
        </p:spPr>
        <p:txBody>
          <a:bodyPr wrap="square" rtlCol="0">
            <a:spAutoFit/>
          </a:bodyPr>
          <a:lstStyle/>
          <a:p>
            <a:r>
              <a:rPr lang="el-GR" sz="1400" dirty="0" smtClean="0"/>
              <a:t>Το σύνταγμα των Τυραννοκτόνων. Μαρμάρινα αντίγραφα των χάλκινων αγαλμάτων των Κριτίου και Νησιώτη, Νεάπολη, 477/6 π.Χ.</a:t>
            </a:r>
            <a:endParaRPr lang="el-GR" sz="1400" dirty="0"/>
          </a:p>
        </p:txBody>
      </p:sp>
    </p:spTree>
    <p:extLst>
      <p:ext uri="{BB962C8B-B14F-4D97-AF65-F5344CB8AC3E}">
        <p14:creationId xmlns:p14="http://schemas.microsoft.com/office/powerpoint/2010/main" val="55000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ούρος2.jpg"/>
          <p:cNvPicPr>
            <a:picLocks noGrp="1" noChangeAspect="1"/>
          </p:cNvPicPr>
          <p:nvPr>
            <p:ph idx="1"/>
          </p:nvPr>
        </p:nvPicPr>
        <p:blipFill>
          <a:blip r:embed="rId2"/>
          <a:stretch>
            <a:fillRect/>
          </a:stretch>
        </p:blipFill>
        <p:spPr>
          <a:xfrm>
            <a:off x="357158" y="1285860"/>
            <a:ext cx="4504184" cy="492922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ΠΛΑΣΤΙΚΗ</a:t>
            </a:r>
            <a:endParaRPr lang="el-GR" sz="3600" dirty="0">
              <a:solidFill>
                <a:schemeClr val="accent4">
                  <a:lumMod val="75000"/>
                </a:schemeClr>
              </a:solidFill>
            </a:endParaRPr>
          </a:p>
        </p:txBody>
      </p:sp>
      <p:sp>
        <p:nvSpPr>
          <p:cNvPr id="5" name="4 - TextBox"/>
          <p:cNvSpPr txBox="1"/>
          <p:nvPr/>
        </p:nvSpPr>
        <p:spPr>
          <a:xfrm>
            <a:off x="4929190" y="1357298"/>
            <a:ext cx="3714776" cy="3785652"/>
          </a:xfrm>
          <a:prstGeom prst="rect">
            <a:avLst/>
          </a:prstGeom>
          <a:noFill/>
        </p:spPr>
        <p:txBody>
          <a:bodyPr wrap="square" rtlCol="0">
            <a:spAutoFit/>
          </a:bodyPr>
          <a:lstStyle/>
          <a:p>
            <a:r>
              <a:rPr lang="el-GR" sz="2000" dirty="0">
                <a:solidFill>
                  <a:prstClr val="white"/>
                </a:solidFill>
              </a:rPr>
              <a:t>Έντονη κίνηση και διαγώνιοι άξονες χαρακτηρίζουν τη χάλκινη πρωτότυπη μορφή του Ποσειδώνα ή Δία που ανασύρθηκε από το βυθό κοντά στο ακρωτήριο Αρτεμίσιο της Εύβοιας.</a:t>
            </a:r>
          </a:p>
          <a:p>
            <a:endParaRPr lang="el-GR" sz="2000" dirty="0">
              <a:solidFill>
                <a:prstClr val="white"/>
              </a:solidFill>
            </a:endParaRPr>
          </a:p>
          <a:p>
            <a:endParaRPr lang="el-GR" sz="2000" dirty="0">
              <a:solidFill>
                <a:prstClr val="white"/>
              </a:solidFill>
            </a:endParaRPr>
          </a:p>
          <a:p>
            <a:r>
              <a:rPr lang="el-GR" sz="2000" dirty="0">
                <a:solidFill>
                  <a:prstClr val="white"/>
                </a:solidFill>
              </a:rPr>
              <a:t>Η ώριμη ηλικία του δηλώνεται με την καλοχτενισμένη γενειάδα του.</a:t>
            </a:r>
          </a:p>
        </p:txBody>
      </p:sp>
      <p:sp>
        <p:nvSpPr>
          <p:cNvPr id="6" name="5 - TextBox"/>
          <p:cNvSpPr txBox="1"/>
          <p:nvPr/>
        </p:nvSpPr>
        <p:spPr>
          <a:xfrm>
            <a:off x="4857752" y="5572140"/>
            <a:ext cx="2714644" cy="523220"/>
          </a:xfrm>
          <a:prstGeom prst="rect">
            <a:avLst/>
          </a:prstGeom>
          <a:noFill/>
        </p:spPr>
        <p:txBody>
          <a:bodyPr wrap="square" rtlCol="0">
            <a:spAutoFit/>
          </a:bodyPr>
          <a:lstStyle/>
          <a:p>
            <a:r>
              <a:rPr lang="el-GR" sz="1400" dirty="0">
                <a:solidFill>
                  <a:prstClr val="white"/>
                </a:solidFill>
              </a:rPr>
              <a:t>Ο Ποσειδώνας ή Ζευς του Αρτεμισίου, Αθήνα 460-450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21719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ούρος3.jpg"/>
          <p:cNvPicPr>
            <a:picLocks noGrp="1" noChangeAspect="1"/>
          </p:cNvPicPr>
          <p:nvPr>
            <p:ph idx="1"/>
          </p:nvPr>
        </p:nvPicPr>
        <p:blipFill>
          <a:blip r:embed="rId2"/>
          <a:srcRect l="22674"/>
          <a:stretch>
            <a:fillRect/>
          </a:stretch>
        </p:blipFill>
        <p:spPr>
          <a:xfrm>
            <a:off x="1357290" y="1857364"/>
            <a:ext cx="3601457" cy="386820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ΠΛΑΣΤΙΚΗ</a:t>
            </a:r>
            <a:endParaRPr lang="el-GR" sz="3600" dirty="0">
              <a:solidFill>
                <a:schemeClr val="accent4">
                  <a:lumMod val="75000"/>
                </a:schemeClr>
              </a:solidFill>
            </a:endParaRPr>
          </a:p>
        </p:txBody>
      </p:sp>
      <p:pic>
        <p:nvPicPr>
          <p:cNvPr id="6" name="5 - Εικόνα" descr="κούρος4.jpg"/>
          <p:cNvPicPr>
            <a:picLocks noChangeAspect="1"/>
          </p:cNvPicPr>
          <p:nvPr/>
        </p:nvPicPr>
        <p:blipFill>
          <a:blip r:embed="rId3"/>
          <a:stretch>
            <a:fillRect/>
          </a:stretch>
        </p:blipFill>
        <p:spPr>
          <a:xfrm>
            <a:off x="5143504" y="1357298"/>
            <a:ext cx="2961981" cy="5023521"/>
          </a:xfrm>
          <a:prstGeom prst="rect">
            <a:avLst/>
          </a:prstGeom>
          <a:ln>
            <a:noFill/>
          </a:ln>
          <a:effectLst>
            <a:softEdge rad="112500"/>
          </a:effectLst>
        </p:spPr>
      </p:pic>
      <p:sp>
        <p:nvSpPr>
          <p:cNvPr id="7" name="6 - TextBox"/>
          <p:cNvSpPr txBox="1"/>
          <p:nvPr/>
        </p:nvSpPr>
        <p:spPr>
          <a:xfrm>
            <a:off x="1714480" y="5786454"/>
            <a:ext cx="3286148" cy="307777"/>
          </a:xfrm>
          <a:prstGeom prst="rect">
            <a:avLst/>
          </a:prstGeom>
          <a:noFill/>
        </p:spPr>
        <p:txBody>
          <a:bodyPr wrap="square" rtlCol="0">
            <a:spAutoFit/>
          </a:bodyPr>
          <a:lstStyle/>
          <a:p>
            <a:r>
              <a:rPr lang="el-GR" sz="1400" dirty="0">
                <a:solidFill>
                  <a:prstClr val="white"/>
                </a:solidFill>
              </a:rPr>
              <a:t>Ο Ηνίοχος των Δελφών, 478 ή 474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166840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500174"/>
            <a:ext cx="5214974" cy="4572000"/>
          </a:xfrm>
        </p:spPr>
        <p:txBody>
          <a:bodyPr>
            <a:normAutofit/>
          </a:bodyPr>
          <a:lstStyle/>
          <a:p>
            <a:pPr>
              <a:buNone/>
            </a:pPr>
            <a:r>
              <a:rPr lang="el-GR" sz="2000" dirty="0" smtClean="0"/>
              <a:t>	Οι γυναίκες, την εποχή αυτή, απεικονίζονται φορώντας πέπλο. Ο πέπλος, ραμμένος από χοντρό ύφασμα, σχηματίζει γεμάτες και βαριές πτυχές, που δεν επιτρέπουν στις μορφές του σώματος να διαγράφονται από κάτω. Η σχέση σώματος και ενδύματος έχει αλλάξει. Ενώ δηλαδή στην </a:t>
            </a:r>
            <a:r>
              <a:rPr lang="el-GR" sz="2000" dirty="0" err="1" smtClean="0"/>
              <a:t>υστεροαρχαϊκή</a:t>
            </a:r>
            <a:r>
              <a:rPr lang="el-GR" sz="2000" dirty="0" smtClean="0"/>
              <a:t> εποχή το σώμα πρόβαλλε ολοκάθαρα κάτω από το ένδυμα, τώρα συγκαλύπτεται εντελώς. </a:t>
            </a:r>
          </a:p>
          <a:p>
            <a:pPr>
              <a:buNone/>
            </a:pPr>
            <a:r>
              <a:rPr lang="el-GR" sz="2000" dirty="0" smtClean="0"/>
              <a:t>	Αποτελεί το παλαιότερο γυναικείο άγαλμα του αυστηρού ρυθμού.</a:t>
            </a:r>
            <a:endParaRPr lang="el-GR" sz="20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ΠΛΑΣΤΙΚΗ</a:t>
            </a:r>
            <a:endParaRPr lang="el-GR" sz="3600" dirty="0">
              <a:solidFill>
                <a:schemeClr val="accent4">
                  <a:lumMod val="75000"/>
                </a:schemeClr>
              </a:solidFill>
            </a:endParaRPr>
          </a:p>
        </p:txBody>
      </p:sp>
      <p:pic>
        <p:nvPicPr>
          <p:cNvPr id="4" name="3 - Εικόνα" descr="κόρη1.jpg"/>
          <p:cNvPicPr>
            <a:picLocks noChangeAspect="1"/>
          </p:cNvPicPr>
          <p:nvPr/>
        </p:nvPicPr>
        <p:blipFill>
          <a:blip r:embed="rId2"/>
          <a:srcRect l="18019" t="3125" r="18019"/>
          <a:stretch>
            <a:fillRect/>
          </a:stretch>
        </p:blipFill>
        <p:spPr>
          <a:xfrm>
            <a:off x="5643570" y="1428736"/>
            <a:ext cx="2718100" cy="4814902"/>
          </a:xfrm>
          <a:prstGeom prst="rect">
            <a:avLst/>
          </a:prstGeom>
          <a:ln>
            <a:noFill/>
          </a:ln>
          <a:effectLst>
            <a:softEdge rad="112500"/>
          </a:effectLst>
        </p:spPr>
      </p:pic>
      <p:sp>
        <p:nvSpPr>
          <p:cNvPr id="5" name="4 - TextBox"/>
          <p:cNvSpPr txBox="1"/>
          <p:nvPr/>
        </p:nvSpPr>
        <p:spPr>
          <a:xfrm>
            <a:off x="3428992" y="5643578"/>
            <a:ext cx="2286016" cy="523220"/>
          </a:xfrm>
          <a:prstGeom prst="rect">
            <a:avLst/>
          </a:prstGeom>
          <a:noFill/>
        </p:spPr>
        <p:txBody>
          <a:bodyPr wrap="square" rtlCol="0">
            <a:spAutoFit/>
          </a:bodyPr>
          <a:lstStyle/>
          <a:p>
            <a:pPr algn="r"/>
            <a:r>
              <a:rPr lang="el-GR" sz="1400" dirty="0">
                <a:solidFill>
                  <a:prstClr val="white"/>
                </a:solidFill>
              </a:rPr>
              <a:t>Αθηνά του </a:t>
            </a:r>
            <a:r>
              <a:rPr lang="el-GR" sz="1400" dirty="0" err="1">
                <a:solidFill>
                  <a:prstClr val="white"/>
                </a:solidFill>
              </a:rPr>
              <a:t>Ευήνορα</a:t>
            </a:r>
            <a:r>
              <a:rPr lang="el-GR" sz="1400" dirty="0">
                <a:solidFill>
                  <a:prstClr val="white"/>
                </a:solidFill>
              </a:rPr>
              <a:t>, γύρω στο 480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3617764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614</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Χαρτί</vt:lpstr>
      <vt:lpstr>1_Χαρτί</vt:lpstr>
      <vt:lpstr>2_Χαρτί</vt:lpstr>
      <vt:lpstr>3_Χαρτί</vt:lpstr>
      <vt:lpstr>ΠΡΩΙΜΗ ΚΛΑΣΙΚΗ ΕΠΟΧΗ</vt:lpstr>
      <vt:lpstr>ΠΛΑΣΤΙΚΗ</vt:lpstr>
      <vt:lpstr>ΠΛΑΣΤΙΚΗ</vt:lpstr>
      <vt:lpstr>ΠΛΑΣΤΙΚΗ</vt:lpstr>
      <vt:lpstr>ΠΛΑΣΤΙΚΗ</vt:lpstr>
      <vt:lpstr>ΠΛΑΣΤΙΚΗ</vt:lpstr>
      <vt:lpstr>ΠΛΑΣΤΙΚΗ</vt:lpstr>
      <vt:lpstr>ΠΛΑΣΤΙΚΗ</vt:lpstr>
      <vt:lpstr>ΠΛΑΣΤΙΚΗ</vt:lpstr>
      <vt:lpstr>ΑΓΓΕΙΟΓΡΑΦΙΑ</vt:lpstr>
      <vt:lpstr>ΑΓΓΕΙΟΓΡΑΦΙΑ</vt:lpstr>
      <vt:lpstr>ΑΓΓΕΙΟΓΡΑΦΙΑ</vt:lpstr>
      <vt:lpstr>ΑΓΓΕΙΟΓΡΑΦΙΑ</vt:lpstr>
      <vt:lpstr>ΑΓΓΕΙΟΓΡΑΦΙΑ</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ΠΡΩΙΜΗ ΚΛΑΣΙΚΗ ΕΠΟΧΗ</dc:title>
  <dc:creator>USER</dc:creator>
  <cp:lastModifiedBy>USER</cp:lastModifiedBy>
  <cp:revision>5</cp:revision>
  <dcterms:created xsi:type="dcterms:W3CDTF">2018-05-23T08:29:09Z</dcterms:created>
  <dcterms:modified xsi:type="dcterms:W3CDTF">2018-05-24T21:04:45Z</dcterms:modified>
</cp:coreProperties>
</file>