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7" r:id="rId6"/>
    <p:sldId id="260" r:id="rId7"/>
    <p:sldId id="261" r:id="rId8"/>
    <p:sldId id="268" r:id="rId9"/>
    <p:sldId id="262" r:id="rId10"/>
    <p:sldId id="269" r:id="rId11"/>
    <p:sldId id="270" r:id="rId12"/>
    <p:sldId id="271" r:id="rId13"/>
    <p:sldId id="263" r:id="rId14"/>
    <p:sldId id="264" r:id="rId15"/>
    <p:sldId id="265" r:id="rId16"/>
    <p:sldId id="26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5349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86638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31926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737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8EBE46A0-C48F-4F95-BC96-749523B203A1}"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6310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55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616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7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29789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2306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89916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8EBE46A0-C48F-4F95-BC96-749523B203A1}"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13602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236439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02687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14005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92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76119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11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0162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17823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84161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8EBE46A0-C48F-4F95-BC96-749523B203A1}"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59751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BE46A0-C48F-4F95-BC96-749523B203A1}"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393204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D28408-487F-49BC-AF14-EF922BF8B706}" type="datetimeFigureOut">
              <a:rPr lang="el-GR" smtClean="0">
                <a:solidFill>
                  <a:srgbClr val="FEFAC9"/>
                </a:solidFill>
              </a:rPr>
              <a:pPr/>
              <a:t>23/5/2018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BE46A0-C48F-4F95-BC96-749523B203A1}"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5274382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age002.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
        <p:nvSpPr>
          <p:cNvPr id="3" name="2 - Υπότιτλος"/>
          <p:cNvSpPr>
            <a:spLocks noGrp="1"/>
          </p:cNvSpPr>
          <p:nvPr>
            <p:ph type="subTitle" idx="1"/>
          </p:nvPr>
        </p:nvSpPr>
        <p:spPr>
          <a:xfrm>
            <a:off x="-142908" y="1214422"/>
            <a:ext cx="4429156" cy="1143000"/>
          </a:xfrm>
        </p:spPr>
        <p:txBody>
          <a:bodyPr/>
          <a:lstStyle/>
          <a:p>
            <a:r>
              <a:rPr lang="el-GR" dirty="0" smtClean="0"/>
              <a:t>Πρώτο μισό του 5</a:t>
            </a:r>
            <a:r>
              <a:rPr lang="el-GR" baseline="30000" dirty="0" smtClean="0"/>
              <a:t>ου</a:t>
            </a:r>
            <a:r>
              <a:rPr lang="el-GR" dirty="0" smtClean="0"/>
              <a:t> αι. </a:t>
            </a:r>
            <a:r>
              <a:rPr lang="el-GR" dirty="0" err="1" smtClean="0"/>
              <a:t>π.Χ.</a:t>
            </a:r>
            <a:endParaRPr lang="el-GR" dirty="0"/>
          </a:p>
        </p:txBody>
      </p:sp>
      <p:sp>
        <p:nvSpPr>
          <p:cNvPr id="2" name="1 - Τίτλος"/>
          <p:cNvSpPr>
            <a:spLocks noGrp="1"/>
          </p:cNvSpPr>
          <p:nvPr>
            <p:ph type="ctrTitle"/>
          </p:nvPr>
        </p:nvSpPr>
        <p:spPr>
          <a:xfrm>
            <a:off x="-357222" y="142852"/>
            <a:ext cx="5643570" cy="1214422"/>
          </a:xfrm>
        </p:spPr>
        <p:txBody>
          <a:bodyPr/>
          <a:lstStyle/>
          <a:p>
            <a:r>
              <a:rPr lang="el-GR" sz="4000" dirty="0" smtClean="0"/>
              <a:t>ΠΡΩΙΜΗ ΚΛΑΣΙΚΗ ΕΠΟΧΗ</a:t>
            </a:r>
            <a:endParaRPr lang="el-GR" sz="4000" dirty="0"/>
          </a:p>
        </p:txBody>
      </p:sp>
    </p:spTree>
    <p:extLst>
      <p:ext uri="{BB962C8B-B14F-4D97-AF65-F5344CB8AC3E}">
        <p14:creationId xmlns:p14="http://schemas.microsoft.com/office/powerpoint/2010/main" val="153703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
            </a:pPr>
            <a:r>
              <a:rPr lang="el-GR" sz="2400" dirty="0" smtClean="0"/>
              <a:t>Στο ανατολικό αέτωμα παριστανόταν η προετοιμασία των αγώνων Πέλοπα-Οινομάου, που έγιναν εξαιτίας της αίτησης του Πέλοπα να νυμφευθεί την κόρη του Οινομάου Ιπποδάμεια, μύθος που υποκρύπτει αγώνες διεκδίκησης της εξουσίας στην Πελοπόννησο.</a:t>
            </a:r>
          </a:p>
          <a:p>
            <a:pPr>
              <a:buFont typeface="Wingdings" panose="05000000000000000000" pitchFamily="2" charset="2"/>
              <a:buChar char="§"/>
            </a:pPr>
            <a:endParaRPr lang="el-GR" sz="2400" dirty="0" smtClean="0"/>
          </a:p>
          <a:p>
            <a:pPr marL="0" indent="0">
              <a:buNone/>
            </a:pPr>
            <a:endParaRPr lang="el-GR" sz="2400" dirty="0"/>
          </a:p>
        </p:txBody>
      </p:sp>
      <p:sp>
        <p:nvSpPr>
          <p:cNvPr id="3" name="Title 2"/>
          <p:cNvSpPr>
            <a:spLocks noGrp="1"/>
          </p:cNvSpPr>
          <p:nvPr>
            <p:ph type="title"/>
          </p:nvPr>
        </p:nvSpPr>
        <p:spPr>
          <a:xfrm>
            <a:off x="457200" y="152400"/>
            <a:ext cx="8229600" cy="972344"/>
          </a:xfrm>
        </p:spPr>
        <p:txBody>
          <a:bodyPr/>
          <a:lstStyle/>
          <a:p>
            <a:pPr algn="ctr"/>
            <a:r>
              <a:rPr lang="el-GR" sz="3600" dirty="0">
                <a:solidFill>
                  <a:schemeClr val="accent4">
                    <a:lumMod val="75000"/>
                  </a:schemeClr>
                </a:solidFill>
              </a:rPr>
              <a:t>ΑΡΧΙΤΕΚΤΟΝΙΚΗ</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45024"/>
            <a:ext cx="5402263"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81317" y="5301208"/>
            <a:ext cx="2590625" cy="738664"/>
          </a:xfrm>
          <a:prstGeom prst="rect">
            <a:avLst/>
          </a:prstGeom>
          <a:noFill/>
        </p:spPr>
        <p:txBody>
          <a:bodyPr wrap="square" rtlCol="0">
            <a:spAutoFit/>
          </a:bodyPr>
          <a:lstStyle/>
          <a:p>
            <a:r>
              <a:rPr lang="el-GR" sz="1400" dirty="0" smtClean="0"/>
              <a:t>Παράσταση από το ανατολικό αέτωμα της Ολυμπίας, γύρω στο 460 π.Χ.</a:t>
            </a:r>
            <a:endParaRPr lang="el-GR" sz="1400" dirty="0"/>
          </a:p>
        </p:txBody>
      </p:sp>
    </p:spTree>
    <p:extLst>
      <p:ext uri="{BB962C8B-B14F-4D97-AF65-F5344CB8AC3E}">
        <p14:creationId xmlns:p14="http://schemas.microsoft.com/office/powerpoint/2010/main" val="340692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
            </a:pPr>
            <a:r>
              <a:rPr lang="el-GR" sz="2400" dirty="0" smtClean="0"/>
              <a:t>Στο δυτικό αέτωμα παριστάνεται γεμάτη δράση και κίνηση η προσπάθεια αρπαγής των Λαπιθίδων από τους Κενταύρους.</a:t>
            </a:r>
            <a:endParaRPr lang="el-GR" sz="2400" dirty="0"/>
          </a:p>
        </p:txBody>
      </p:sp>
      <p:sp>
        <p:nvSpPr>
          <p:cNvPr id="3" name="Title 2"/>
          <p:cNvSpPr>
            <a:spLocks noGrp="1"/>
          </p:cNvSpPr>
          <p:nvPr>
            <p:ph type="title"/>
          </p:nvPr>
        </p:nvSpPr>
        <p:spPr>
          <a:xfrm>
            <a:off x="457200" y="152400"/>
            <a:ext cx="8229600" cy="972344"/>
          </a:xfrm>
        </p:spPr>
        <p:txBody>
          <a:bodyPr/>
          <a:lstStyle/>
          <a:p>
            <a:pPr algn="ctr"/>
            <a:r>
              <a:rPr lang="el-GR" sz="3600" dirty="0">
                <a:solidFill>
                  <a:schemeClr val="accent4">
                    <a:lumMod val="75000"/>
                  </a:schemeClr>
                </a:solidFill>
              </a:rPr>
              <a:t>ΑΡΧΙΤΕΚΤΟΝΙΚΗ</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05" y="2530745"/>
            <a:ext cx="4397930" cy="3746714"/>
          </a:xfrm>
          <a:prstGeom prst="rect">
            <a:avLst/>
          </a:prstGeom>
          <a:ln>
            <a:noFill/>
          </a:ln>
          <a:effectLst>
            <a:softEdge rad="112500"/>
          </a:effectLst>
        </p:spPr>
      </p:pic>
      <p:sp>
        <p:nvSpPr>
          <p:cNvPr id="6" name="TextBox 5"/>
          <p:cNvSpPr txBox="1"/>
          <p:nvPr/>
        </p:nvSpPr>
        <p:spPr>
          <a:xfrm>
            <a:off x="5201200" y="5536691"/>
            <a:ext cx="3096344" cy="523220"/>
          </a:xfrm>
          <a:prstGeom prst="rect">
            <a:avLst/>
          </a:prstGeom>
          <a:noFill/>
        </p:spPr>
        <p:txBody>
          <a:bodyPr wrap="square" rtlCol="0">
            <a:spAutoFit/>
          </a:bodyPr>
          <a:lstStyle/>
          <a:p>
            <a:r>
              <a:rPr lang="el-GR" sz="1400" dirty="0"/>
              <a:t>Παράσταση από το </a:t>
            </a:r>
            <a:r>
              <a:rPr lang="el-GR" sz="1400" dirty="0" smtClean="0"/>
              <a:t>δυτικό </a:t>
            </a:r>
            <a:r>
              <a:rPr lang="el-GR" sz="1400" dirty="0"/>
              <a:t>αέτωμα της Ολυμπίας, γύρω στο 460 π.Χ.</a:t>
            </a:r>
          </a:p>
        </p:txBody>
      </p:sp>
    </p:spTree>
    <p:extLst>
      <p:ext uri="{BB962C8B-B14F-4D97-AF65-F5344CB8AC3E}">
        <p14:creationId xmlns:p14="http://schemas.microsoft.com/office/powerpoint/2010/main" val="34239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διας.jpg"/>
          <p:cNvPicPr>
            <a:picLocks noGrp="1" noChangeAspect="1"/>
          </p:cNvPicPr>
          <p:nvPr>
            <p:ph idx="1"/>
          </p:nvPr>
        </p:nvPicPr>
        <p:blipFill>
          <a:blip r:embed="rId2"/>
          <a:stretch>
            <a:fillRect/>
          </a:stretch>
        </p:blipFill>
        <p:spPr>
          <a:xfrm>
            <a:off x="1214414" y="1500174"/>
            <a:ext cx="6858048" cy="433389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ΑΡΧΙΤΕΚΤΟΝΙΚΗ</a:t>
            </a:r>
            <a:endParaRPr lang="el-GR" sz="3600" dirty="0">
              <a:solidFill>
                <a:schemeClr val="accent4">
                  <a:lumMod val="75000"/>
                </a:schemeClr>
              </a:solidFill>
            </a:endParaRPr>
          </a:p>
        </p:txBody>
      </p:sp>
      <p:sp>
        <p:nvSpPr>
          <p:cNvPr id="5" name="4 - TextBox"/>
          <p:cNvSpPr txBox="1"/>
          <p:nvPr/>
        </p:nvSpPr>
        <p:spPr>
          <a:xfrm>
            <a:off x="2714612" y="5857892"/>
            <a:ext cx="4143404" cy="307777"/>
          </a:xfrm>
          <a:prstGeom prst="rect">
            <a:avLst/>
          </a:prstGeom>
          <a:noFill/>
        </p:spPr>
        <p:txBody>
          <a:bodyPr wrap="square" rtlCol="0">
            <a:spAutoFit/>
          </a:bodyPr>
          <a:lstStyle/>
          <a:p>
            <a:r>
              <a:rPr lang="el-GR" sz="1400" dirty="0">
                <a:solidFill>
                  <a:prstClr val="white"/>
                </a:solidFill>
              </a:rPr>
              <a:t>Κατά πλάτος τομή του ναού του Δία στην Ολυμπία.</a:t>
            </a:r>
          </a:p>
        </p:txBody>
      </p:sp>
    </p:spTree>
    <p:extLst>
      <p:ext uri="{BB962C8B-B14F-4D97-AF65-F5344CB8AC3E}">
        <p14:creationId xmlns:p14="http://schemas.microsoft.com/office/powerpoint/2010/main" val="2839452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a:t>
            </a:r>
            <a:r>
              <a:rPr lang="el-GR" sz="2400" dirty="0" smtClean="0">
                <a:solidFill>
                  <a:srgbClr val="FFFF00"/>
                </a:solidFill>
              </a:rPr>
              <a:t>Ο ναός της Αφαίας στην Αίγινα </a:t>
            </a:r>
            <a:r>
              <a:rPr lang="el-GR" sz="2400" dirty="0" smtClean="0"/>
              <a:t>κατασκευάστηκε πρώτη φορά στις αρχές του 6</a:t>
            </a:r>
            <a:r>
              <a:rPr lang="el-GR" sz="2400" baseline="30000" dirty="0" smtClean="0"/>
              <a:t>ου</a:t>
            </a:r>
            <a:r>
              <a:rPr lang="el-GR" sz="2400" dirty="0" smtClean="0"/>
              <a:t> αι. </a:t>
            </a:r>
            <a:r>
              <a:rPr lang="el-GR" sz="2400" dirty="0" err="1" smtClean="0"/>
              <a:t>π.Χ.</a:t>
            </a:r>
            <a:r>
              <a:rPr lang="el-GR" sz="2400" dirty="0" smtClean="0"/>
              <a:t>  για να στεγάσει το νέο άγαλμα της θεάς Αθηνάς από ελεφαντόδοντο. Περίπου μια γενιά αργότερα, γύρω στο 570 </a:t>
            </a:r>
            <a:r>
              <a:rPr lang="el-GR" sz="2400" dirty="0" err="1" smtClean="0"/>
              <a:t>π.Χ.</a:t>
            </a:r>
            <a:r>
              <a:rPr lang="el-GR" sz="2400" dirty="0" smtClean="0"/>
              <a:t> , ο ναός αυτός αντικαταστάθηκε από έναν μεγαλύτερο πώρινο, που το εσωτερικό του χωριζόταν με κίονες σε τρία κλίτη. Προς το τέλος του 6</a:t>
            </a:r>
            <a:r>
              <a:rPr lang="el-GR" sz="2400" baseline="30000" dirty="0" smtClean="0"/>
              <a:t>ου</a:t>
            </a:r>
            <a:r>
              <a:rPr lang="el-GR" sz="2400" dirty="0" smtClean="0"/>
              <a:t> αι. </a:t>
            </a:r>
            <a:r>
              <a:rPr lang="el-GR" sz="2400" dirty="0" err="1" smtClean="0"/>
              <a:t>π.Χ.</a:t>
            </a:r>
            <a:r>
              <a:rPr lang="el-GR" sz="2400" dirty="0" smtClean="0"/>
              <a:t> ο ναός αυτός καταστράφηκε από πυρκαγιά και πολύ σύντομα, γύρω στο 500 </a:t>
            </a:r>
            <a:r>
              <a:rPr lang="el-GR" sz="2400" dirty="0" err="1" smtClean="0"/>
              <a:t>π.Χ.</a:t>
            </a:r>
            <a:r>
              <a:rPr lang="el-GR" sz="2400" dirty="0" smtClean="0"/>
              <a:t> , οι Αιγινήτες άρχισαν να κατασκευάζουν έναν καινούργιο, μεγαλύτερο και πολυτελέστερο ναό για τη θεά. </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ΑΡΧΙΤΕΚΤΟΝΙΚΗ</a:t>
            </a:r>
            <a:endParaRPr lang="el-GR" sz="3600" dirty="0">
              <a:solidFill>
                <a:schemeClr val="accent4">
                  <a:lumMod val="75000"/>
                </a:schemeClr>
              </a:solidFill>
            </a:endParaRPr>
          </a:p>
        </p:txBody>
      </p:sp>
    </p:spTree>
    <p:extLst>
      <p:ext uri="{BB962C8B-B14F-4D97-AF65-F5344CB8AC3E}">
        <p14:creationId xmlns:p14="http://schemas.microsoft.com/office/powerpoint/2010/main" val="126336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ινα.jpg"/>
          <p:cNvPicPr>
            <a:picLocks noGrp="1" noChangeAspect="1"/>
          </p:cNvPicPr>
          <p:nvPr>
            <p:ph idx="1"/>
          </p:nvPr>
        </p:nvPicPr>
        <p:blipFill>
          <a:blip r:embed="rId2"/>
          <a:stretch>
            <a:fillRect/>
          </a:stretch>
        </p:blipFill>
        <p:spPr>
          <a:xfrm>
            <a:off x="1071538" y="1571612"/>
            <a:ext cx="7000924" cy="3571900"/>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ΑΡΧΙΤΕΚΤΟΝΙΚΗ</a:t>
            </a:r>
            <a:endParaRPr lang="el-GR" sz="3600" dirty="0">
              <a:solidFill>
                <a:schemeClr val="accent4">
                  <a:lumMod val="75000"/>
                </a:schemeClr>
              </a:solidFill>
            </a:endParaRPr>
          </a:p>
        </p:txBody>
      </p:sp>
      <p:sp>
        <p:nvSpPr>
          <p:cNvPr id="5" name="4 - TextBox"/>
          <p:cNvSpPr txBox="1"/>
          <p:nvPr/>
        </p:nvSpPr>
        <p:spPr>
          <a:xfrm>
            <a:off x="2714612" y="5214950"/>
            <a:ext cx="3714776" cy="523220"/>
          </a:xfrm>
          <a:prstGeom prst="rect">
            <a:avLst/>
          </a:prstGeom>
          <a:noFill/>
        </p:spPr>
        <p:txBody>
          <a:bodyPr wrap="square" rtlCol="0">
            <a:spAutoFit/>
          </a:bodyPr>
          <a:lstStyle/>
          <a:p>
            <a:r>
              <a:rPr lang="el-GR" sz="1400" dirty="0">
                <a:solidFill>
                  <a:prstClr val="white"/>
                </a:solidFill>
              </a:rPr>
              <a:t>Κάτοψη του ναού της Αφαίας στην Αίγινα, γύρω στο 500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479006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faia.sxedio..jpg"/>
          <p:cNvPicPr>
            <a:picLocks noGrp="1" noChangeAspect="1"/>
          </p:cNvPicPr>
          <p:nvPr>
            <p:ph idx="1"/>
          </p:nvPr>
        </p:nvPicPr>
        <p:blipFill>
          <a:blip r:embed="rId2"/>
          <a:stretch>
            <a:fillRect/>
          </a:stretch>
        </p:blipFill>
        <p:spPr>
          <a:xfrm>
            <a:off x="1214414" y="1285860"/>
            <a:ext cx="6566309" cy="421484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ΑΡΧΙΤΕΚΤΟΝΙΚΗ</a:t>
            </a:r>
            <a:endParaRPr lang="el-GR" sz="3600" dirty="0">
              <a:solidFill>
                <a:schemeClr val="accent4">
                  <a:lumMod val="75000"/>
                </a:schemeClr>
              </a:solidFill>
            </a:endParaRPr>
          </a:p>
        </p:txBody>
      </p:sp>
      <p:sp>
        <p:nvSpPr>
          <p:cNvPr id="6" name="5 - TextBox"/>
          <p:cNvSpPr txBox="1"/>
          <p:nvPr/>
        </p:nvSpPr>
        <p:spPr>
          <a:xfrm>
            <a:off x="2786050" y="5500702"/>
            <a:ext cx="3571900" cy="523220"/>
          </a:xfrm>
          <a:prstGeom prst="rect">
            <a:avLst/>
          </a:prstGeom>
          <a:noFill/>
        </p:spPr>
        <p:txBody>
          <a:bodyPr wrap="square" rtlCol="0">
            <a:spAutoFit/>
          </a:bodyPr>
          <a:lstStyle/>
          <a:p>
            <a:r>
              <a:rPr lang="el-GR" sz="1400" dirty="0">
                <a:solidFill>
                  <a:prstClr val="white"/>
                </a:solidFill>
              </a:rPr>
              <a:t>Σχέδιο αναπαράστασης του ναού της Αφαίας στην Αίγινα</a:t>
            </a:r>
          </a:p>
        </p:txBody>
      </p:sp>
    </p:spTree>
    <p:extLst>
      <p:ext uri="{BB962C8B-B14F-4D97-AF65-F5344CB8AC3E}">
        <p14:creationId xmlns:p14="http://schemas.microsoft.com/office/powerpoint/2010/main" val="266845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400" dirty="0" smtClean="0"/>
              <a:t>Με την άνοδο της τάξης των ναυτικών, εμπόρων και βιοτεχνών, με την π</a:t>
            </a:r>
            <a:r>
              <a:rPr lang="el-GR" sz="2400" dirty="0"/>
              <a:t>τ</a:t>
            </a:r>
            <a:r>
              <a:rPr lang="el-GR" sz="2400" dirty="0" smtClean="0"/>
              <a:t>ώση της τυραννίδας των Πεισιστρατιδών και τις μεταρρυθμίσεις του Κλεισθένη (508/7 π.Χ.) έχουν ωριμάσει στην Αττική οι κοινωνικοπολιτικές συνθήκες για έναν πιο υπεύθυνο και δημιουργικό ρόλο του πολίτη μέσα στα πλαίσια της πόλης-κράτους, που αποτελεί τον πυρήνα του πολιτικού βίου των Αθηναίων.</a:t>
            </a:r>
          </a:p>
          <a:p>
            <a:pPr>
              <a:buNone/>
            </a:pPr>
            <a:endParaRPr lang="el-GR"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accent4">
                    <a:lumMod val="75000"/>
                  </a:schemeClr>
                </a:solidFill>
              </a:rPr>
              <a:t>ΠΡΩΙΜΗ ΚΛΑΣΙΚΗ ΕΠΟΧΗ</a:t>
            </a:r>
            <a:endParaRPr lang="el-GR" sz="3600" dirty="0">
              <a:solidFill>
                <a:schemeClr val="accent4">
                  <a:lumMod val="75000"/>
                </a:schemeClr>
              </a:solidFill>
            </a:endParaRPr>
          </a:p>
        </p:txBody>
      </p:sp>
    </p:spTree>
    <p:extLst>
      <p:ext uri="{BB962C8B-B14F-4D97-AF65-F5344CB8AC3E}">
        <p14:creationId xmlns:p14="http://schemas.microsoft.com/office/powerpoint/2010/main" val="427721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endParaRPr lang="el-GR" sz="2400" dirty="0" smtClean="0"/>
          </a:p>
          <a:p>
            <a:endParaRPr lang="el-GR" sz="2400" dirty="0"/>
          </a:p>
          <a:p>
            <a:r>
              <a:rPr lang="el-GR" sz="2400" dirty="0" smtClean="0"/>
              <a:t>Συγχρόνως τα ιστορικά γεγονότα – η απόκρουση του περσικού κινδύνου – οριοθετούν την καμπή από την αρχαϊκή στην κλασική εποχή γύρω στο 480 π.Χ. για ολόκληρο τον ελληνικό κόσμο.</a:t>
            </a:r>
          </a:p>
          <a:p>
            <a:endParaRPr lang="el-GR" dirty="0" smtClean="0"/>
          </a:p>
          <a:p>
            <a:endParaRPr lang="el-GR" dirty="0" smtClean="0"/>
          </a:p>
          <a:p>
            <a:endParaRPr lang="el-GR" dirty="0" smtClean="0"/>
          </a:p>
          <a:p>
            <a:pPr>
              <a:buNone/>
            </a:pPr>
            <a:endParaRPr lang="el-GR" dirty="0" smtClean="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accent4">
                    <a:lumMod val="75000"/>
                  </a:schemeClr>
                </a:solidFill>
              </a:rPr>
              <a:t>ΠΡΩΙΜΗ ΚΛΑΣΙΚΗ ΕΠΟΧΗ</a:t>
            </a:r>
            <a:endParaRPr lang="el-GR" sz="3600" dirty="0">
              <a:solidFill>
                <a:schemeClr val="accent4">
                  <a:lumMod val="75000"/>
                </a:schemeClr>
              </a:solidFill>
            </a:endParaRPr>
          </a:p>
        </p:txBody>
      </p:sp>
    </p:spTree>
    <p:extLst>
      <p:ext uri="{BB962C8B-B14F-4D97-AF65-F5344CB8AC3E}">
        <p14:creationId xmlns:p14="http://schemas.microsoft.com/office/powerpoint/2010/main" val="254199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72344"/>
          </a:xfrm>
        </p:spPr>
        <p:txBody>
          <a:bodyPr>
            <a:normAutofit/>
          </a:bodyPr>
          <a:lstStyle/>
          <a:p>
            <a:pPr algn="ctr"/>
            <a:r>
              <a:rPr lang="el-GR" sz="3600" dirty="0">
                <a:solidFill>
                  <a:schemeClr val="accent4">
                    <a:lumMod val="75000"/>
                  </a:schemeClr>
                </a:solidFill>
              </a:rPr>
              <a:t>ΠΡΩΙΜΗ ΚΛΑΣΙΚΗ ΕΠΟΧΗ</a:t>
            </a:r>
          </a:p>
        </p:txBody>
      </p:sp>
      <p:pic>
        <p:nvPicPr>
          <p:cNvPr id="4" name="3 - Θέση περιεχομένου" descr="Ο+ελληνικός+κόσμος+κατά+τους+Περσικούς+πολέμους+(500-479+π.Χ.).jpg"/>
          <p:cNvPicPr>
            <a:picLocks noGrp="1" noChangeAspect="1"/>
          </p:cNvPicPr>
          <p:nvPr>
            <p:ph idx="1"/>
          </p:nvPr>
        </p:nvPicPr>
        <p:blipFill>
          <a:blip r:embed="rId2"/>
          <a:srcRect t="15104"/>
          <a:stretch>
            <a:fillRect/>
          </a:stretch>
        </p:blipFill>
        <p:spPr>
          <a:xfrm>
            <a:off x="981725" y="1524000"/>
            <a:ext cx="7180549"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74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Η Α΄ Αθηναϊκή Συμμαχία (478 </a:t>
            </a:r>
            <a:r>
              <a:rPr lang="el-GR" sz="2400" dirty="0" err="1" smtClean="0"/>
              <a:t>π.Χ.</a:t>
            </a:r>
            <a:r>
              <a:rPr lang="el-GR" sz="2400" dirty="0" smtClean="0"/>
              <a:t>) καθιερώνει την Αθήνα ως πρώτη δύναμη στον ελληνικό χώρο και συγχρόνως της επιτρέπει να δεσπόζει στην πνευματική και καλλιτεχνική ζωή της εποχής.</a:t>
            </a:r>
          </a:p>
          <a:p>
            <a:endParaRPr lang="el-GR" sz="2400" dirty="0" smtClean="0"/>
          </a:p>
          <a:p>
            <a:r>
              <a:rPr lang="el-GR" sz="2400" dirty="0" smtClean="0"/>
              <a:t>Διεύρυνση της δημοκρατίας: η υπευθυνότητα του πολίτη και η συνείδηση του ρόλου και των δυνατοτήτων του, βρίσκονται στο αποκορύφωμά τους. </a:t>
            </a:r>
            <a:endParaRPr lang="el-GR" sz="2400"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accent4">
                    <a:lumMod val="75000"/>
                  </a:schemeClr>
                </a:solidFill>
              </a:rPr>
              <a:t>ΠΡΩΙΜΗ ΚΛΑΣΙΚΗ ΕΠΟΧΗ</a:t>
            </a:r>
            <a:endParaRPr lang="el-GR" sz="3600" dirty="0">
              <a:solidFill>
                <a:schemeClr val="accent4">
                  <a:lumMod val="75000"/>
                </a:schemeClr>
              </a:solidFill>
            </a:endParaRPr>
          </a:p>
        </p:txBody>
      </p:sp>
    </p:spTree>
    <p:extLst>
      <p:ext uri="{BB962C8B-B14F-4D97-AF65-F5344CB8AC3E}">
        <p14:creationId xmlns:p14="http://schemas.microsoft.com/office/powerpoint/2010/main" val="119725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Font typeface="Wingdings" pitchFamily="2" charset="2"/>
              <a:buChar char="§"/>
            </a:pPr>
            <a:r>
              <a:rPr lang="el-GR" sz="2400" dirty="0" smtClean="0"/>
              <a:t>Το σημαντικότερο μνημείο αρχιτεκτονικής και γλυπτικής της εποχής του αυστηρού ρυθμού είναι </a:t>
            </a:r>
            <a:r>
              <a:rPr lang="el-GR" sz="2400" dirty="0" smtClean="0">
                <a:solidFill>
                  <a:srgbClr val="FFFF00"/>
                </a:solidFill>
              </a:rPr>
              <a:t>ο ναός του Δία στην Ολύμπια</a:t>
            </a:r>
            <a:r>
              <a:rPr lang="el-GR" sz="2400" dirty="0" smtClean="0"/>
              <a:t>. </a:t>
            </a:r>
          </a:p>
          <a:p>
            <a:pPr>
              <a:buFont typeface="Wingdings" pitchFamily="2" charset="2"/>
              <a:buChar char="§"/>
            </a:pPr>
            <a:r>
              <a:rPr lang="el-GR" sz="2400" dirty="0" smtClean="0"/>
              <a:t>Η ανέγερσή του πρέπει να είχε ολοκληρωθεί το 457, σύμφωνα με μια περιγραφή που είδε ο Παυσανίας και που αναφερόταν σε ένα ανάθημα των Σπαρτιατών σ’ αυτόν το ναό με αφορμή τη νίκη τους στην Τανάγρα το 457 π.Χ. Εξάλλου ο ναός κτίσθηκε από τους Ηλείους από τα λάφυρα που απέκτησαν από την κατάκτηση της γειτονικής Πίσας.</a:t>
            </a:r>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ΑΡΧΙΤΕΚΤΟΝΙΚΗ</a:t>
            </a:r>
            <a:endParaRPr lang="el-GR" sz="3600" dirty="0">
              <a:solidFill>
                <a:schemeClr val="accent4">
                  <a:lumMod val="75000"/>
                </a:schemeClr>
              </a:solidFill>
            </a:endParaRPr>
          </a:p>
        </p:txBody>
      </p:sp>
    </p:spTree>
    <p:extLst>
      <p:ext uri="{BB962C8B-B14F-4D97-AF65-F5344CB8AC3E}">
        <p14:creationId xmlns:p14="http://schemas.microsoft.com/office/powerpoint/2010/main" val="3162894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l-GR" sz="2400" dirty="0"/>
              <a:t>Ο ναός είναι δωρικού ρυθμού (6 * 13 κίονες) περίπτερος, διπλός «εν παραστάσι», με δίτονες εσωτερικά κιονοστοιχίες, που στήριζαν έναν εξώστη</a:t>
            </a:r>
            <a:r>
              <a:rPr lang="el-GR" sz="2400" dirty="0" smtClean="0"/>
              <a:t>.</a:t>
            </a:r>
          </a:p>
          <a:p>
            <a:pPr marL="0" indent="0">
              <a:buNone/>
            </a:pPr>
            <a:endParaRPr lang="el-GR" sz="2400" dirty="0"/>
          </a:p>
          <a:p>
            <a:pPr>
              <a:buFont typeface="Wingdings" panose="05000000000000000000" pitchFamily="2" charset="2"/>
              <a:buChar char="§"/>
            </a:pPr>
            <a:r>
              <a:rPr lang="el-GR" sz="2400" dirty="0"/>
              <a:t>Από τον εξώστη μπορούσε ο επισκέπτης να περιεργασθεί το κολοσσιαίο άγαλμα του θεού που φιλοτέχνησε ο Φειδίας και βρίσκεται στο σηκό του ναού.</a:t>
            </a:r>
          </a:p>
          <a:p>
            <a:pPr marL="0" indent="0">
              <a:buNone/>
            </a:pPr>
            <a:endParaRPr lang="el-GR" dirty="0"/>
          </a:p>
        </p:txBody>
      </p:sp>
      <p:sp>
        <p:nvSpPr>
          <p:cNvPr id="3" name="Title 2"/>
          <p:cNvSpPr>
            <a:spLocks noGrp="1"/>
          </p:cNvSpPr>
          <p:nvPr>
            <p:ph type="title"/>
          </p:nvPr>
        </p:nvSpPr>
        <p:spPr>
          <a:xfrm>
            <a:off x="457200" y="152400"/>
            <a:ext cx="8229600" cy="972344"/>
          </a:xfrm>
        </p:spPr>
        <p:txBody>
          <a:bodyPr/>
          <a:lstStyle/>
          <a:p>
            <a:pPr algn="ctr"/>
            <a:r>
              <a:rPr lang="el-GR" sz="3600" dirty="0">
                <a:solidFill>
                  <a:schemeClr val="accent4">
                    <a:lumMod val="75000"/>
                  </a:schemeClr>
                </a:solidFill>
              </a:rPr>
              <a:t>ΑΡΧΙΤΕΚΤΟΝΙΚΗ</a:t>
            </a:r>
          </a:p>
        </p:txBody>
      </p:sp>
    </p:spTree>
    <p:extLst>
      <p:ext uri="{BB962C8B-B14F-4D97-AF65-F5344CB8AC3E}">
        <p14:creationId xmlns:p14="http://schemas.microsoft.com/office/powerpoint/2010/main" val="367511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άτοψη του Δία.jpg"/>
          <p:cNvPicPr>
            <a:picLocks noGrp="1" noChangeAspect="1"/>
          </p:cNvPicPr>
          <p:nvPr>
            <p:ph idx="1"/>
          </p:nvPr>
        </p:nvPicPr>
        <p:blipFill>
          <a:blip r:embed="rId2"/>
          <a:stretch>
            <a:fillRect/>
          </a:stretch>
        </p:blipFill>
        <p:spPr>
          <a:xfrm>
            <a:off x="1000100" y="2071678"/>
            <a:ext cx="7186633" cy="2994431"/>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accent4">
                    <a:lumMod val="75000"/>
                  </a:schemeClr>
                </a:solidFill>
              </a:rPr>
              <a:t>ΑΡΧΙΤΕΚΤΟΝΙΚΗ</a:t>
            </a:r>
            <a:endParaRPr lang="el-GR" sz="3600" dirty="0">
              <a:solidFill>
                <a:schemeClr val="accent4">
                  <a:lumMod val="75000"/>
                </a:schemeClr>
              </a:solidFill>
            </a:endParaRPr>
          </a:p>
        </p:txBody>
      </p:sp>
      <p:sp>
        <p:nvSpPr>
          <p:cNvPr id="5" name="4 - TextBox"/>
          <p:cNvSpPr txBox="1"/>
          <p:nvPr/>
        </p:nvSpPr>
        <p:spPr>
          <a:xfrm>
            <a:off x="2714612" y="5143512"/>
            <a:ext cx="3714776" cy="523220"/>
          </a:xfrm>
          <a:prstGeom prst="rect">
            <a:avLst/>
          </a:prstGeom>
          <a:noFill/>
        </p:spPr>
        <p:txBody>
          <a:bodyPr wrap="square" rtlCol="0">
            <a:spAutoFit/>
          </a:bodyPr>
          <a:lstStyle/>
          <a:p>
            <a:r>
              <a:rPr lang="el-GR" sz="1400" dirty="0">
                <a:solidFill>
                  <a:prstClr val="white"/>
                </a:solidFill>
              </a:rPr>
              <a:t>Κάτοψη του ναού του Δία στην Ολυμπία, γύρω στο 470-456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20436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8229600" cy="3819128"/>
          </a:xfrm>
        </p:spPr>
        <p:txBody>
          <a:bodyPr>
            <a:normAutofit/>
          </a:bodyPr>
          <a:lstStyle/>
          <a:p>
            <a:pPr>
              <a:buFont typeface="Wingdings" panose="05000000000000000000" pitchFamily="2" charset="2"/>
              <a:buChar char="§"/>
            </a:pPr>
            <a:r>
              <a:rPr lang="el-GR" sz="2400" dirty="0" smtClean="0"/>
              <a:t>Σώζεται μεγάλο μέρος από τον γλυπτό διάκοσμο του του κτηρίου, δηλαδή από τα δύο αετώματα και τις δωδεκα ανάγλυφες μετόπες, οι οποίες βρίσκονται πάνω από την είσοδο του πρόναου και του οπισθόδομου. </a:t>
            </a:r>
            <a:endParaRPr lang="el-GR" sz="2400" dirty="0"/>
          </a:p>
        </p:txBody>
      </p:sp>
      <p:sp>
        <p:nvSpPr>
          <p:cNvPr id="3" name="Title 2"/>
          <p:cNvSpPr>
            <a:spLocks noGrp="1"/>
          </p:cNvSpPr>
          <p:nvPr>
            <p:ph type="title"/>
          </p:nvPr>
        </p:nvSpPr>
        <p:spPr>
          <a:xfrm>
            <a:off x="457200" y="152400"/>
            <a:ext cx="8229600" cy="972344"/>
          </a:xfrm>
        </p:spPr>
        <p:txBody>
          <a:bodyPr>
            <a:normAutofit/>
          </a:bodyPr>
          <a:lstStyle/>
          <a:p>
            <a:pPr algn="ctr"/>
            <a:r>
              <a:rPr lang="el-GR" sz="3600" dirty="0">
                <a:solidFill>
                  <a:schemeClr val="accent4">
                    <a:lumMod val="75000"/>
                  </a:schemeClr>
                </a:solidFill>
              </a:rPr>
              <a:t>ΑΡΧΙΤΕΚΤΟΝΙΚΗ</a:t>
            </a:r>
          </a:p>
        </p:txBody>
      </p:sp>
    </p:spTree>
    <p:extLst>
      <p:ext uri="{BB962C8B-B14F-4D97-AF65-F5344CB8AC3E}">
        <p14:creationId xmlns:p14="http://schemas.microsoft.com/office/powerpoint/2010/main" val="140964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468</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Χαρτί</vt:lpstr>
      <vt:lpstr>1_Χαρτί</vt:lpstr>
      <vt:lpstr>ΠΡΩΙΜΗ ΚΛΑΣΙΚΗ ΕΠΟΧΗ</vt:lpstr>
      <vt:lpstr>ΠΡΩΙΜΗ ΚΛΑΣΙΚΗ ΕΠΟΧΗ</vt:lpstr>
      <vt:lpstr>ΠΡΩΙΜΗ ΚΛΑΣΙΚΗ ΕΠΟΧΗ</vt:lpstr>
      <vt:lpstr>ΠΡΩΙΜΗ ΚΛΑΣΙΚΗ ΕΠΟΧΗ</vt:lpstr>
      <vt:lpstr>ΠΡΩΙΜΗ ΚΛΑΣΙΚΗ ΕΠΟΧΗ</vt:lpstr>
      <vt:lpstr>ΑΡΧΙΤΕΚΤΟΝΙΚΗ</vt:lpstr>
      <vt:lpstr>ΑΡΧΙΤΕΚΤΟΝΙΚΗ</vt:lpstr>
      <vt:lpstr>ΑΡΧΙΤΕΚΤΟΝΙΚΗ</vt:lpstr>
      <vt:lpstr>ΑΡΧΙΤΕΚΤΟΝΙΚΗ</vt:lpstr>
      <vt:lpstr>ΑΡΧΙΤΕΚΤΟΝΙΚΗ</vt:lpstr>
      <vt:lpstr>ΑΡΧΙΤΕΚΤΟΝΙΚΗ</vt:lpstr>
      <vt:lpstr>ΑΡΧΙΤΕΚΤΟΝΙΚΗ</vt:lpstr>
      <vt:lpstr>ΑΡΧΙΤΕΚΤΟΝΙΚΗ</vt:lpstr>
      <vt:lpstr>ΑΡΧΙΤΕΚΤΟΝΙΚΗ</vt:lpstr>
      <vt:lpstr>ΑΡΧΙΤΕΚΤΟΝΙΚΗ</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ΠΡΩΙΜΗ ΚΛΑΣΙΚΗ ΕΠΟΧΗ</dc:title>
  <dc:creator>USER</dc:creator>
  <cp:lastModifiedBy>USER</cp:lastModifiedBy>
  <cp:revision>8</cp:revision>
  <dcterms:created xsi:type="dcterms:W3CDTF">2018-05-18T12:11:07Z</dcterms:created>
  <dcterms:modified xsi:type="dcterms:W3CDTF">2018-05-23T20:38:15Z</dcterms:modified>
</cp:coreProperties>
</file>