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7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9EED3-95D7-480B-BDCA-4E9B3B56E1DA}"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l-GR"/>
        </a:p>
      </dgm:t>
    </dgm:pt>
    <dgm:pt modelId="{A23C4DF1-79E2-47B0-A142-C91BCF5CF52B}">
      <dgm:prSet phldrT="[Κείμενο]" custT="1"/>
      <dgm:spPr>
        <a:effectLst>
          <a:glow rad="228600">
            <a:schemeClr val="accent3">
              <a:satMod val="175000"/>
              <a:alpha val="40000"/>
            </a:schemeClr>
          </a:glow>
        </a:effectLst>
      </dgm:spPr>
      <dgm:t>
        <a:bodyPr/>
        <a:lstStyle/>
        <a:p>
          <a:r>
            <a:rPr lang="el-GR" sz="2600" dirty="0" smtClean="0"/>
            <a:t>Αγγειογραφία</a:t>
          </a:r>
          <a:endParaRPr lang="el-GR" sz="2600" dirty="0"/>
        </a:p>
      </dgm:t>
    </dgm:pt>
    <dgm:pt modelId="{2C1AEED6-5B0A-413F-A656-0F1CD68C35DB}" type="parTrans" cxnId="{D81BF555-7C60-43A1-B78C-83E4211E0D11}">
      <dgm:prSet/>
      <dgm:spPr/>
      <dgm:t>
        <a:bodyPr/>
        <a:lstStyle/>
        <a:p>
          <a:endParaRPr lang="el-GR"/>
        </a:p>
      </dgm:t>
    </dgm:pt>
    <dgm:pt modelId="{5A5F397B-DC23-4537-852A-B019337B7DFC}" type="sibTrans" cxnId="{D81BF555-7C60-43A1-B78C-83E4211E0D11}">
      <dgm:prSet/>
      <dgm:spPr/>
      <dgm:t>
        <a:bodyPr/>
        <a:lstStyle/>
        <a:p>
          <a:endParaRPr lang="el-GR"/>
        </a:p>
      </dgm:t>
    </dgm:pt>
    <dgm:pt modelId="{D88F4E1E-2913-497A-907B-01BD42D8688F}">
      <dgm:prSet phldrT="[Κείμενο]" custT="1"/>
      <dgm:spPr>
        <a:effectLst>
          <a:glow rad="228600">
            <a:schemeClr val="accent5">
              <a:satMod val="175000"/>
              <a:alpha val="40000"/>
            </a:schemeClr>
          </a:glow>
        </a:effectLst>
      </dgm:spPr>
      <dgm:t>
        <a:bodyPr/>
        <a:lstStyle/>
        <a:p>
          <a:r>
            <a:rPr lang="el-GR" sz="2600" dirty="0" smtClean="0"/>
            <a:t>Μελανόμορφος Ρυθμός</a:t>
          </a:r>
          <a:endParaRPr lang="el-GR" sz="2600" dirty="0"/>
        </a:p>
      </dgm:t>
    </dgm:pt>
    <dgm:pt modelId="{89C60371-DD7A-4A9C-A719-B5B7D8E3E4C0}" type="parTrans" cxnId="{E1C259D6-89AB-477A-BFB1-D841DE05427D}">
      <dgm:prSet/>
      <dgm:spPr/>
      <dgm:t>
        <a:bodyPr/>
        <a:lstStyle/>
        <a:p>
          <a:endParaRPr lang="el-GR"/>
        </a:p>
      </dgm:t>
    </dgm:pt>
    <dgm:pt modelId="{4CDB8F0B-DF50-4651-A275-4E753CF826B4}" type="sibTrans" cxnId="{E1C259D6-89AB-477A-BFB1-D841DE05427D}">
      <dgm:prSet/>
      <dgm:spPr/>
      <dgm:t>
        <a:bodyPr/>
        <a:lstStyle/>
        <a:p>
          <a:endParaRPr lang="el-GR"/>
        </a:p>
      </dgm:t>
    </dgm:pt>
    <dgm:pt modelId="{121898A7-2287-4E06-905B-21C7FD4E5586}">
      <dgm:prSet phldrT="[Κείμενο]"/>
      <dgm:spPr>
        <a:effectLst>
          <a:glow rad="228600">
            <a:schemeClr val="accent5">
              <a:satMod val="175000"/>
              <a:alpha val="40000"/>
            </a:schemeClr>
          </a:glow>
        </a:effectLst>
      </dgm:spPr>
      <dgm:t>
        <a:bodyPr/>
        <a:lstStyle/>
        <a:p>
          <a:r>
            <a:rPr lang="el-GR" dirty="0" smtClean="0"/>
            <a:t>Ερυθρόμορφος Ρυθμός</a:t>
          </a:r>
          <a:endParaRPr lang="el-GR" dirty="0"/>
        </a:p>
      </dgm:t>
    </dgm:pt>
    <dgm:pt modelId="{6DA1D455-75D2-4DB2-80B0-EE97FBCB6519}" type="parTrans" cxnId="{6BBA670A-0151-4D53-BC81-9EC331779912}">
      <dgm:prSet/>
      <dgm:spPr/>
      <dgm:t>
        <a:bodyPr/>
        <a:lstStyle/>
        <a:p>
          <a:endParaRPr lang="el-GR"/>
        </a:p>
      </dgm:t>
    </dgm:pt>
    <dgm:pt modelId="{397A179C-0E8D-4003-828C-3FE747A4A083}" type="sibTrans" cxnId="{6BBA670A-0151-4D53-BC81-9EC331779912}">
      <dgm:prSet/>
      <dgm:spPr/>
      <dgm:t>
        <a:bodyPr/>
        <a:lstStyle/>
        <a:p>
          <a:endParaRPr lang="el-GR"/>
        </a:p>
      </dgm:t>
    </dgm:pt>
    <dgm:pt modelId="{65BFB6CB-715F-42F1-8E46-D55F1395FCBD}" type="pres">
      <dgm:prSet presAssocID="{84F9EED3-95D7-480B-BDCA-4E9B3B56E1DA}" presName="hierChild1" presStyleCnt="0">
        <dgm:presLayoutVars>
          <dgm:chPref val="1"/>
          <dgm:dir/>
          <dgm:animOne val="branch"/>
          <dgm:animLvl val="lvl"/>
          <dgm:resizeHandles/>
        </dgm:presLayoutVars>
      </dgm:prSet>
      <dgm:spPr/>
      <dgm:t>
        <a:bodyPr/>
        <a:lstStyle/>
        <a:p>
          <a:endParaRPr lang="el-GR"/>
        </a:p>
      </dgm:t>
    </dgm:pt>
    <dgm:pt modelId="{1079A740-FC8E-4A79-8C8A-142F8B26DEE1}" type="pres">
      <dgm:prSet presAssocID="{A23C4DF1-79E2-47B0-A142-C91BCF5CF52B}" presName="hierRoot1" presStyleCnt="0"/>
      <dgm:spPr/>
    </dgm:pt>
    <dgm:pt modelId="{13027B1F-2FA6-48EE-A87D-ABA33D9CF3F8}" type="pres">
      <dgm:prSet presAssocID="{A23C4DF1-79E2-47B0-A142-C91BCF5CF52B}" presName="composite" presStyleCnt="0"/>
      <dgm:spPr/>
    </dgm:pt>
    <dgm:pt modelId="{BE0A1256-1C00-45EE-BB2F-ED9961C513EB}" type="pres">
      <dgm:prSet presAssocID="{A23C4DF1-79E2-47B0-A142-C91BCF5CF52B}" presName="background" presStyleLbl="node0" presStyleIdx="0" presStyleCnt="1"/>
      <dgm:spPr/>
    </dgm:pt>
    <dgm:pt modelId="{8B29E0ED-A02F-4FF0-B0B5-6B837A4748BA}" type="pres">
      <dgm:prSet presAssocID="{A23C4DF1-79E2-47B0-A142-C91BCF5CF52B}" presName="text" presStyleLbl="fgAcc0" presStyleIdx="0" presStyleCnt="1">
        <dgm:presLayoutVars>
          <dgm:chPref val="3"/>
        </dgm:presLayoutVars>
      </dgm:prSet>
      <dgm:spPr/>
      <dgm:t>
        <a:bodyPr/>
        <a:lstStyle/>
        <a:p>
          <a:endParaRPr lang="el-GR"/>
        </a:p>
      </dgm:t>
    </dgm:pt>
    <dgm:pt modelId="{F215ACD1-9260-451D-97C0-0AAB0700D0D9}" type="pres">
      <dgm:prSet presAssocID="{A23C4DF1-79E2-47B0-A142-C91BCF5CF52B}" presName="hierChild2" presStyleCnt="0"/>
      <dgm:spPr/>
    </dgm:pt>
    <dgm:pt modelId="{5EF1D1F5-9741-47C9-8ECA-0F277D738F4B}" type="pres">
      <dgm:prSet presAssocID="{89C60371-DD7A-4A9C-A719-B5B7D8E3E4C0}" presName="Name10" presStyleLbl="parChTrans1D2" presStyleIdx="0" presStyleCnt="2"/>
      <dgm:spPr/>
      <dgm:t>
        <a:bodyPr/>
        <a:lstStyle/>
        <a:p>
          <a:endParaRPr lang="el-GR"/>
        </a:p>
      </dgm:t>
    </dgm:pt>
    <dgm:pt modelId="{B0422111-74B2-4CF1-BA9B-A3A4112E6A54}" type="pres">
      <dgm:prSet presAssocID="{D88F4E1E-2913-497A-907B-01BD42D8688F}" presName="hierRoot2" presStyleCnt="0"/>
      <dgm:spPr/>
    </dgm:pt>
    <dgm:pt modelId="{A95FC812-DFD7-4A70-AE5E-DD97D19F6413}" type="pres">
      <dgm:prSet presAssocID="{D88F4E1E-2913-497A-907B-01BD42D8688F}" presName="composite2" presStyleCnt="0"/>
      <dgm:spPr/>
    </dgm:pt>
    <dgm:pt modelId="{43926C95-FFCC-4171-9C30-B31A9956996B}" type="pres">
      <dgm:prSet presAssocID="{D88F4E1E-2913-497A-907B-01BD42D8688F}" presName="background2" presStyleLbl="node2" presStyleIdx="0" presStyleCnt="2"/>
      <dgm:spPr/>
    </dgm:pt>
    <dgm:pt modelId="{617847E2-1A2C-4F7B-90C0-E22A6EC7BE7B}" type="pres">
      <dgm:prSet presAssocID="{D88F4E1E-2913-497A-907B-01BD42D8688F}" presName="text2" presStyleLbl="fgAcc2" presStyleIdx="0" presStyleCnt="2" custScaleX="103680">
        <dgm:presLayoutVars>
          <dgm:chPref val="3"/>
        </dgm:presLayoutVars>
      </dgm:prSet>
      <dgm:spPr/>
      <dgm:t>
        <a:bodyPr/>
        <a:lstStyle/>
        <a:p>
          <a:endParaRPr lang="el-GR"/>
        </a:p>
      </dgm:t>
    </dgm:pt>
    <dgm:pt modelId="{F1ECD6FA-59E4-4395-8979-748206714F87}" type="pres">
      <dgm:prSet presAssocID="{D88F4E1E-2913-497A-907B-01BD42D8688F}" presName="hierChild3" presStyleCnt="0"/>
      <dgm:spPr/>
    </dgm:pt>
    <dgm:pt modelId="{42B842A4-5A9F-432D-A85F-6759D103E2F7}" type="pres">
      <dgm:prSet presAssocID="{6DA1D455-75D2-4DB2-80B0-EE97FBCB6519}" presName="Name10" presStyleLbl="parChTrans1D2" presStyleIdx="1" presStyleCnt="2"/>
      <dgm:spPr/>
      <dgm:t>
        <a:bodyPr/>
        <a:lstStyle/>
        <a:p>
          <a:endParaRPr lang="el-GR"/>
        </a:p>
      </dgm:t>
    </dgm:pt>
    <dgm:pt modelId="{901D7643-B7AC-4B3A-BACB-4D320C439FC7}" type="pres">
      <dgm:prSet presAssocID="{121898A7-2287-4E06-905B-21C7FD4E5586}" presName="hierRoot2" presStyleCnt="0"/>
      <dgm:spPr/>
    </dgm:pt>
    <dgm:pt modelId="{2DDFFC79-AEB3-4106-826A-AED6174761F2}" type="pres">
      <dgm:prSet presAssocID="{121898A7-2287-4E06-905B-21C7FD4E5586}" presName="composite2" presStyleCnt="0"/>
      <dgm:spPr/>
    </dgm:pt>
    <dgm:pt modelId="{58256D4E-BEB5-4B73-84CE-3D0E170DD428}" type="pres">
      <dgm:prSet presAssocID="{121898A7-2287-4E06-905B-21C7FD4E5586}" presName="background2" presStyleLbl="node2" presStyleIdx="1" presStyleCnt="2"/>
      <dgm:spPr/>
    </dgm:pt>
    <dgm:pt modelId="{2B2092DB-437F-4955-8CEE-8BB5D88583A3}" type="pres">
      <dgm:prSet presAssocID="{121898A7-2287-4E06-905B-21C7FD4E5586}" presName="text2" presStyleLbl="fgAcc2" presStyleIdx="1" presStyleCnt="2">
        <dgm:presLayoutVars>
          <dgm:chPref val="3"/>
        </dgm:presLayoutVars>
      </dgm:prSet>
      <dgm:spPr/>
      <dgm:t>
        <a:bodyPr/>
        <a:lstStyle/>
        <a:p>
          <a:endParaRPr lang="el-GR"/>
        </a:p>
      </dgm:t>
    </dgm:pt>
    <dgm:pt modelId="{A2F9DBA9-B33B-4451-BF90-7730FCE98917}" type="pres">
      <dgm:prSet presAssocID="{121898A7-2287-4E06-905B-21C7FD4E5586}" presName="hierChild3" presStyleCnt="0"/>
      <dgm:spPr/>
    </dgm:pt>
  </dgm:ptLst>
  <dgm:cxnLst>
    <dgm:cxn modelId="{E1C259D6-89AB-477A-BFB1-D841DE05427D}" srcId="{A23C4DF1-79E2-47B0-A142-C91BCF5CF52B}" destId="{D88F4E1E-2913-497A-907B-01BD42D8688F}" srcOrd="0" destOrd="0" parTransId="{89C60371-DD7A-4A9C-A719-B5B7D8E3E4C0}" sibTransId="{4CDB8F0B-DF50-4651-A275-4E753CF826B4}"/>
    <dgm:cxn modelId="{51E2E347-F9AE-45F3-8931-AA9F9853350A}" type="presOf" srcId="{A23C4DF1-79E2-47B0-A142-C91BCF5CF52B}" destId="{8B29E0ED-A02F-4FF0-B0B5-6B837A4748BA}" srcOrd="0" destOrd="0" presId="urn:microsoft.com/office/officeart/2005/8/layout/hierarchy1"/>
    <dgm:cxn modelId="{5F0BAAF9-5F4F-48EB-8121-AF69FA776763}" type="presOf" srcId="{89C60371-DD7A-4A9C-A719-B5B7D8E3E4C0}" destId="{5EF1D1F5-9741-47C9-8ECA-0F277D738F4B}" srcOrd="0" destOrd="0" presId="urn:microsoft.com/office/officeart/2005/8/layout/hierarchy1"/>
    <dgm:cxn modelId="{D5E3CE44-9957-474C-974E-423C4D7F3098}" type="presOf" srcId="{D88F4E1E-2913-497A-907B-01BD42D8688F}" destId="{617847E2-1A2C-4F7B-90C0-E22A6EC7BE7B}" srcOrd="0" destOrd="0" presId="urn:microsoft.com/office/officeart/2005/8/layout/hierarchy1"/>
    <dgm:cxn modelId="{B331F346-1761-4BF8-B24D-978CE99D2631}" type="presOf" srcId="{6DA1D455-75D2-4DB2-80B0-EE97FBCB6519}" destId="{42B842A4-5A9F-432D-A85F-6759D103E2F7}" srcOrd="0" destOrd="0" presId="urn:microsoft.com/office/officeart/2005/8/layout/hierarchy1"/>
    <dgm:cxn modelId="{A9073686-285B-47F6-822B-A2602DBBA8B5}" type="presOf" srcId="{84F9EED3-95D7-480B-BDCA-4E9B3B56E1DA}" destId="{65BFB6CB-715F-42F1-8E46-D55F1395FCBD}" srcOrd="0" destOrd="0" presId="urn:microsoft.com/office/officeart/2005/8/layout/hierarchy1"/>
    <dgm:cxn modelId="{2A4FC1E3-4797-4B39-870D-9971949494F5}" type="presOf" srcId="{121898A7-2287-4E06-905B-21C7FD4E5586}" destId="{2B2092DB-437F-4955-8CEE-8BB5D88583A3}" srcOrd="0" destOrd="0" presId="urn:microsoft.com/office/officeart/2005/8/layout/hierarchy1"/>
    <dgm:cxn modelId="{6BBA670A-0151-4D53-BC81-9EC331779912}" srcId="{A23C4DF1-79E2-47B0-A142-C91BCF5CF52B}" destId="{121898A7-2287-4E06-905B-21C7FD4E5586}" srcOrd="1" destOrd="0" parTransId="{6DA1D455-75D2-4DB2-80B0-EE97FBCB6519}" sibTransId="{397A179C-0E8D-4003-828C-3FE747A4A083}"/>
    <dgm:cxn modelId="{D81BF555-7C60-43A1-B78C-83E4211E0D11}" srcId="{84F9EED3-95D7-480B-BDCA-4E9B3B56E1DA}" destId="{A23C4DF1-79E2-47B0-A142-C91BCF5CF52B}" srcOrd="0" destOrd="0" parTransId="{2C1AEED6-5B0A-413F-A656-0F1CD68C35DB}" sibTransId="{5A5F397B-DC23-4537-852A-B019337B7DFC}"/>
    <dgm:cxn modelId="{8247BC8F-7B1F-4863-BE9A-9EF668E18471}" type="presParOf" srcId="{65BFB6CB-715F-42F1-8E46-D55F1395FCBD}" destId="{1079A740-FC8E-4A79-8C8A-142F8B26DEE1}" srcOrd="0" destOrd="0" presId="urn:microsoft.com/office/officeart/2005/8/layout/hierarchy1"/>
    <dgm:cxn modelId="{9E1A72B7-F343-4177-95DF-D80CEB00E487}" type="presParOf" srcId="{1079A740-FC8E-4A79-8C8A-142F8B26DEE1}" destId="{13027B1F-2FA6-48EE-A87D-ABA33D9CF3F8}" srcOrd="0" destOrd="0" presId="urn:microsoft.com/office/officeart/2005/8/layout/hierarchy1"/>
    <dgm:cxn modelId="{7BF04FC2-4267-4C41-B18E-A151CAA0D4A8}" type="presParOf" srcId="{13027B1F-2FA6-48EE-A87D-ABA33D9CF3F8}" destId="{BE0A1256-1C00-45EE-BB2F-ED9961C513EB}" srcOrd="0" destOrd="0" presId="urn:microsoft.com/office/officeart/2005/8/layout/hierarchy1"/>
    <dgm:cxn modelId="{47041636-9E0A-4F2A-A2AC-C76620075D2F}" type="presParOf" srcId="{13027B1F-2FA6-48EE-A87D-ABA33D9CF3F8}" destId="{8B29E0ED-A02F-4FF0-B0B5-6B837A4748BA}" srcOrd="1" destOrd="0" presId="urn:microsoft.com/office/officeart/2005/8/layout/hierarchy1"/>
    <dgm:cxn modelId="{81B2B575-E444-4F9D-BB74-18C6A075806D}" type="presParOf" srcId="{1079A740-FC8E-4A79-8C8A-142F8B26DEE1}" destId="{F215ACD1-9260-451D-97C0-0AAB0700D0D9}" srcOrd="1" destOrd="0" presId="urn:microsoft.com/office/officeart/2005/8/layout/hierarchy1"/>
    <dgm:cxn modelId="{91FBAC30-7624-4E92-A8FC-5EE2B1243F5E}" type="presParOf" srcId="{F215ACD1-9260-451D-97C0-0AAB0700D0D9}" destId="{5EF1D1F5-9741-47C9-8ECA-0F277D738F4B}" srcOrd="0" destOrd="0" presId="urn:microsoft.com/office/officeart/2005/8/layout/hierarchy1"/>
    <dgm:cxn modelId="{9106792D-C0BE-421E-B747-B58C743AF7E1}" type="presParOf" srcId="{F215ACD1-9260-451D-97C0-0AAB0700D0D9}" destId="{B0422111-74B2-4CF1-BA9B-A3A4112E6A54}" srcOrd="1" destOrd="0" presId="urn:microsoft.com/office/officeart/2005/8/layout/hierarchy1"/>
    <dgm:cxn modelId="{04F43309-D564-4F4F-A76B-9C3678DA5220}" type="presParOf" srcId="{B0422111-74B2-4CF1-BA9B-A3A4112E6A54}" destId="{A95FC812-DFD7-4A70-AE5E-DD97D19F6413}" srcOrd="0" destOrd="0" presId="urn:microsoft.com/office/officeart/2005/8/layout/hierarchy1"/>
    <dgm:cxn modelId="{830631B2-5802-4E44-849B-C19AC29A9B05}" type="presParOf" srcId="{A95FC812-DFD7-4A70-AE5E-DD97D19F6413}" destId="{43926C95-FFCC-4171-9C30-B31A9956996B}" srcOrd="0" destOrd="0" presId="urn:microsoft.com/office/officeart/2005/8/layout/hierarchy1"/>
    <dgm:cxn modelId="{9BDCC180-3AF9-4338-B873-5CF046FF571D}" type="presParOf" srcId="{A95FC812-DFD7-4A70-AE5E-DD97D19F6413}" destId="{617847E2-1A2C-4F7B-90C0-E22A6EC7BE7B}" srcOrd="1" destOrd="0" presId="urn:microsoft.com/office/officeart/2005/8/layout/hierarchy1"/>
    <dgm:cxn modelId="{8BC9FAA9-C678-4B28-BA04-E620B336A893}" type="presParOf" srcId="{B0422111-74B2-4CF1-BA9B-A3A4112E6A54}" destId="{F1ECD6FA-59E4-4395-8979-748206714F87}" srcOrd="1" destOrd="0" presId="urn:microsoft.com/office/officeart/2005/8/layout/hierarchy1"/>
    <dgm:cxn modelId="{C1DDC62E-291E-478F-81A0-01D4E25331B2}" type="presParOf" srcId="{F215ACD1-9260-451D-97C0-0AAB0700D0D9}" destId="{42B842A4-5A9F-432D-A85F-6759D103E2F7}" srcOrd="2" destOrd="0" presId="urn:microsoft.com/office/officeart/2005/8/layout/hierarchy1"/>
    <dgm:cxn modelId="{B3FCB813-3809-4DE3-8093-7E4E484659E1}" type="presParOf" srcId="{F215ACD1-9260-451D-97C0-0AAB0700D0D9}" destId="{901D7643-B7AC-4B3A-BACB-4D320C439FC7}" srcOrd="3" destOrd="0" presId="urn:microsoft.com/office/officeart/2005/8/layout/hierarchy1"/>
    <dgm:cxn modelId="{50B3FF6E-CC8C-49AE-AB71-659CA4F3A801}" type="presParOf" srcId="{901D7643-B7AC-4B3A-BACB-4D320C439FC7}" destId="{2DDFFC79-AEB3-4106-826A-AED6174761F2}" srcOrd="0" destOrd="0" presId="urn:microsoft.com/office/officeart/2005/8/layout/hierarchy1"/>
    <dgm:cxn modelId="{C028AA2B-11CB-42DC-97B0-909AEA4F82BE}" type="presParOf" srcId="{2DDFFC79-AEB3-4106-826A-AED6174761F2}" destId="{58256D4E-BEB5-4B73-84CE-3D0E170DD428}" srcOrd="0" destOrd="0" presId="urn:microsoft.com/office/officeart/2005/8/layout/hierarchy1"/>
    <dgm:cxn modelId="{E4223B54-C09F-488A-A192-426848A471C5}" type="presParOf" srcId="{2DDFFC79-AEB3-4106-826A-AED6174761F2}" destId="{2B2092DB-437F-4955-8CEE-8BB5D88583A3}" srcOrd="1" destOrd="0" presId="urn:microsoft.com/office/officeart/2005/8/layout/hierarchy1"/>
    <dgm:cxn modelId="{46E0B88D-0E73-4D2E-9417-17EC4D4CDE76}" type="presParOf" srcId="{901D7643-B7AC-4B3A-BACB-4D320C439FC7}" destId="{A2F9DBA9-B33B-4451-BF90-7730FCE989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842A4-5A9F-432D-A85F-6759D103E2F7}">
      <dsp:nvSpPr>
        <dsp:cNvPr id="0" name=""/>
        <dsp:cNvSpPr/>
      </dsp:nvSpPr>
      <dsp:spPr>
        <a:xfrm>
          <a:off x="3740233" y="1588302"/>
          <a:ext cx="1573176" cy="726805"/>
        </a:xfrm>
        <a:custGeom>
          <a:avLst/>
          <a:gdLst/>
          <a:ahLst/>
          <a:cxnLst/>
          <a:rect l="0" t="0" r="0" b="0"/>
          <a:pathLst>
            <a:path>
              <a:moveTo>
                <a:pt x="0" y="0"/>
              </a:moveTo>
              <a:lnTo>
                <a:pt x="0" y="495296"/>
              </a:lnTo>
              <a:lnTo>
                <a:pt x="1573176" y="495296"/>
              </a:lnTo>
              <a:lnTo>
                <a:pt x="1573176" y="726805"/>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1D1F5-9741-47C9-8ECA-0F277D738F4B}">
      <dsp:nvSpPr>
        <dsp:cNvPr id="0" name=""/>
        <dsp:cNvSpPr/>
      </dsp:nvSpPr>
      <dsp:spPr>
        <a:xfrm>
          <a:off x="2213039" y="1588302"/>
          <a:ext cx="1527194" cy="726805"/>
        </a:xfrm>
        <a:custGeom>
          <a:avLst/>
          <a:gdLst/>
          <a:ahLst/>
          <a:cxnLst/>
          <a:rect l="0" t="0" r="0" b="0"/>
          <a:pathLst>
            <a:path>
              <a:moveTo>
                <a:pt x="1527194" y="0"/>
              </a:moveTo>
              <a:lnTo>
                <a:pt x="1527194" y="495296"/>
              </a:lnTo>
              <a:lnTo>
                <a:pt x="0" y="495296"/>
              </a:lnTo>
              <a:lnTo>
                <a:pt x="0" y="726805"/>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A1256-1C00-45EE-BB2F-ED9961C513EB}">
      <dsp:nvSpPr>
        <dsp:cNvPr id="0" name=""/>
        <dsp:cNvSpPr/>
      </dsp:nvSpPr>
      <dsp:spPr>
        <a:xfrm>
          <a:off x="2490710" y="1408"/>
          <a:ext cx="2499044" cy="1586893"/>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29E0ED-A02F-4FF0-B0B5-6B837A4748BA}">
      <dsp:nvSpPr>
        <dsp:cNvPr id="0" name=""/>
        <dsp:cNvSpPr/>
      </dsp:nvSpPr>
      <dsp:spPr>
        <a:xfrm>
          <a:off x="2768382" y="265196"/>
          <a:ext cx="2499044" cy="15868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glow rad="228600">
            <a:schemeClr val="accent3">
              <a:satMod val="175000"/>
              <a:alpha val="40000"/>
            </a:schemeClr>
          </a:glow>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smtClean="0"/>
            <a:t>Αγγειογραφία</a:t>
          </a:r>
          <a:endParaRPr lang="el-GR" sz="2600" kern="1200" dirty="0"/>
        </a:p>
      </dsp:txBody>
      <dsp:txXfrm>
        <a:off x="2814861" y="311675"/>
        <a:ext cx="2406086" cy="1493935"/>
      </dsp:txXfrm>
    </dsp:sp>
    <dsp:sp modelId="{43926C95-FFCC-4171-9C30-B31A9956996B}">
      <dsp:nvSpPr>
        <dsp:cNvPr id="0" name=""/>
        <dsp:cNvSpPr/>
      </dsp:nvSpPr>
      <dsp:spPr>
        <a:xfrm>
          <a:off x="917534" y="2315107"/>
          <a:ext cx="2591009" cy="1586893"/>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847E2-1A2C-4F7B-90C0-E22A6EC7BE7B}">
      <dsp:nvSpPr>
        <dsp:cNvPr id="0" name=""/>
        <dsp:cNvSpPr/>
      </dsp:nvSpPr>
      <dsp:spPr>
        <a:xfrm>
          <a:off x="1195206" y="2578895"/>
          <a:ext cx="2591009" cy="158689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glow rad="228600">
            <a:schemeClr val="accent5">
              <a:satMod val="175000"/>
              <a:alpha val="40000"/>
            </a:schemeClr>
          </a:glow>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smtClean="0"/>
            <a:t>Μελανόμορφος Ρυθμός</a:t>
          </a:r>
          <a:endParaRPr lang="el-GR" sz="2600" kern="1200" dirty="0"/>
        </a:p>
      </dsp:txBody>
      <dsp:txXfrm>
        <a:off x="1241685" y="2625374"/>
        <a:ext cx="2498051" cy="1493935"/>
      </dsp:txXfrm>
    </dsp:sp>
    <dsp:sp modelId="{58256D4E-BEB5-4B73-84CE-3D0E170DD428}">
      <dsp:nvSpPr>
        <dsp:cNvPr id="0" name=""/>
        <dsp:cNvSpPr/>
      </dsp:nvSpPr>
      <dsp:spPr>
        <a:xfrm>
          <a:off x="4063887" y="2315107"/>
          <a:ext cx="2499044" cy="1586893"/>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2092DB-437F-4955-8CEE-8BB5D88583A3}">
      <dsp:nvSpPr>
        <dsp:cNvPr id="0" name=""/>
        <dsp:cNvSpPr/>
      </dsp:nvSpPr>
      <dsp:spPr>
        <a:xfrm>
          <a:off x="4341558" y="2578895"/>
          <a:ext cx="2499044" cy="158689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glow rad="228600">
            <a:schemeClr val="accent5">
              <a:satMod val="175000"/>
              <a:alpha val="40000"/>
            </a:schemeClr>
          </a:glow>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kern="1200" dirty="0" smtClean="0"/>
            <a:t>Ερυθρόμορφος Ρυθμός</a:t>
          </a:r>
          <a:endParaRPr lang="el-GR" sz="2600" kern="1200" dirty="0"/>
        </a:p>
      </dsp:txBody>
      <dsp:txXfrm>
        <a:off x="4388037" y="2625374"/>
        <a:ext cx="2406086" cy="1493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2073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7228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56331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57072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5DE0069-B093-471B-963B-AAC72FD51957}"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4602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1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4123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9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86844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604305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214600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5DE0069-B093-471B-963B-AAC72FD51957}"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65693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884860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455481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43062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927722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5DE0069-B093-471B-963B-AAC72FD51957}"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45656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823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343665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6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837655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10325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01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410080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648023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54710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73085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429088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5DE0069-B093-471B-963B-AAC72FD51957}"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823153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925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238123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09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55495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639633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247767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610014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148547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235390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030263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002187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5DE0069-B093-471B-963B-AAC72FD51957}"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111779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908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252862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18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8702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30719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427731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4152167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332313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93687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6992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53735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09128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5DE0069-B093-471B-963B-AAC72FD51957}"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61303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5DE0069-B093-471B-963B-AAC72FD51957}"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9848785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5DE0069-B093-471B-963B-AAC72FD51957}"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2846179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5DE0069-B093-471B-963B-AAC72FD51957}"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92207941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5DE0069-B093-471B-963B-AAC72FD51957}"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748990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F34D58-992B-4EB6-A3F2-8AA937A59154}" type="datetimeFigureOut">
              <a:rPr lang="el-GR" smtClean="0">
                <a:solidFill>
                  <a:srgbClr val="FEFAC9"/>
                </a:solidFill>
              </a:rPr>
              <a:pPr/>
              <a:t>24/5/2018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5DE0069-B093-471B-963B-AAC72FD51957}"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78845180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μοσχοφόρος.jpg"/>
          <p:cNvPicPr>
            <a:picLocks noChangeAspect="1"/>
          </p:cNvPicPr>
          <p:nvPr/>
        </p:nvPicPr>
        <p:blipFill>
          <a:blip r:embed="rId2"/>
          <a:stretch>
            <a:fillRect/>
          </a:stretch>
        </p:blipFill>
        <p:spPr>
          <a:xfrm>
            <a:off x="0" y="0"/>
            <a:ext cx="9286908" cy="6858000"/>
          </a:xfrm>
          <a:prstGeom prst="rect">
            <a:avLst/>
          </a:prstGeom>
        </p:spPr>
      </p:pic>
      <p:sp>
        <p:nvSpPr>
          <p:cNvPr id="3" name="2 - Υπότιτλος"/>
          <p:cNvSpPr>
            <a:spLocks noGrp="1"/>
          </p:cNvSpPr>
          <p:nvPr>
            <p:ph type="subTitle" idx="1"/>
          </p:nvPr>
        </p:nvSpPr>
        <p:spPr>
          <a:xfrm>
            <a:off x="3286116" y="785794"/>
            <a:ext cx="8305800" cy="1143000"/>
          </a:xfrm>
        </p:spPr>
        <p:txBody>
          <a:bodyPr/>
          <a:lstStyle/>
          <a:p>
            <a:r>
              <a:rPr lang="el-GR" dirty="0" smtClean="0"/>
              <a:t>(7</a:t>
            </a:r>
            <a:r>
              <a:rPr lang="el-GR" baseline="30000" dirty="0" smtClean="0"/>
              <a:t>Ος</a:t>
            </a:r>
            <a:r>
              <a:rPr lang="el-GR" dirty="0" smtClean="0"/>
              <a:t>-6</a:t>
            </a:r>
            <a:r>
              <a:rPr lang="el-GR" baseline="30000" dirty="0" smtClean="0"/>
              <a:t>Ος</a:t>
            </a:r>
            <a:r>
              <a:rPr lang="el-GR" dirty="0" smtClean="0"/>
              <a:t> αι. </a:t>
            </a:r>
            <a:r>
              <a:rPr lang="el-GR" dirty="0" err="1" smtClean="0"/>
              <a:t>π.Χ.</a:t>
            </a:r>
            <a:r>
              <a:rPr lang="el-GR" dirty="0" smtClean="0"/>
              <a:t>)</a:t>
            </a:r>
            <a:endParaRPr lang="el-GR" dirty="0"/>
          </a:p>
        </p:txBody>
      </p:sp>
      <p:sp>
        <p:nvSpPr>
          <p:cNvPr id="2" name="1 - Τίτλος"/>
          <p:cNvSpPr>
            <a:spLocks noGrp="1"/>
          </p:cNvSpPr>
          <p:nvPr>
            <p:ph type="ctrTitle"/>
          </p:nvPr>
        </p:nvSpPr>
        <p:spPr>
          <a:xfrm>
            <a:off x="3000364" y="214290"/>
            <a:ext cx="8305800" cy="709384"/>
          </a:xfrm>
        </p:spPr>
        <p:txBody>
          <a:bodyPr/>
          <a:lstStyle/>
          <a:p>
            <a:r>
              <a:rPr lang="el-GR" sz="4000" dirty="0" smtClean="0"/>
              <a:t>ΑΡΧΑΙΚΗ ΕΠΟΧΗ</a:t>
            </a:r>
            <a:endParaRPr lang="el-GR" sz="4000" dirty="0"/>
          </a:p>
        </p:txBody>
      </p:sp>
    </p:spTree>
    <p:extLst>
      <p:ext uri="{BB962C8B-B14F-4D97-AF65-F5344CB8AC3E}">
        <p14:creationId xmlns:p14="http://schemas.microsoft.com/office/powerpoint/2010/main" val="74415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rancois2.gif"/>
          <p:cNvPicPr>
            <a:picLocks noGrp="1" noChangeAspect="1"/>
          </p:cNvPicPr>
          <p:nvPr>
            <p:ph idx="1"/>
          </p:nvPr>
        </p:nvPicPr>
        <p:blipFill>
          <a:blip r:embed="rId2"/>
          <a:stretch>
            <a:fillRect/>
          </a:stretch>
        </p:blipFill>
        <p:spPr>
          <a:xfrm>
            <a:off x="357158" y="1714488"/>
            <a:ext cx="8229600" cy="138200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pic>
        <p:nvPicPr>
          <p:cNvPr id="5" name="4 - Εικόνα" descr="αγγείο 13.jpg"/>
          <p:cNvPicPr>
            <a:picLocks noChangeAspect="1"/>
          </p:cNvPicPr>
          <p:nvPr/>
        </p:nvPicPr>
        <p:blipFill>
          <a:blip r:embed="rId3" cstate="print"/>
          <a:stretch>
            <a:fillRect/>
          </a:stretch>
        </p:blipFill>
        <p:spPr>
          <a:xfrm>
            <a:off x="5000628" y="3357562"/>
            <a:ext cx="3927447" cy="2611752"/>
          </a:xfrm>
          <a:prstGeom prst="rect">
            <a:avLst/>
          </a:prstGeom>
          <a:ln>
            <a:noFill/>
          </a:ln>
          <a:effectLst>
            <a:softEdge rad="112500"/>
          </a:effectLst>
        </p:spPr>
      </p:pic>
      <p:sp>
        <p:nvSpPr>
          <p:cNvPr id="6" name="5 - TextBox"/>
          <p:cNvSpPr txBox="1"/>
          <p:nvPr/>
        </p:nvSpPr>
        <p:spPr>
          <a:xfrm>
            <a:off x="5357818" y="5929330"/>
            <a:ext cx="3214710" cy="523220"/>
          </a:xfrm>
          <a:prstGeom prst="rect">
            <a:avLst/>
          </a:prstGeom>
          <a:noFill/>
        </p:spPr>
        <p:txBody>
          <a:bodyPr wrap="square" rtlCol="0">
            <a:spAutoFit/>
          </a:bodyPr>
          <a:lstStyle/>
          <a:p>
            <a:r>
              <a:rPr lang="el-GR" sz="1400" dirty="0">
                <a:solidFill>
                  <a:prstClr val="white"/>
                </a:solidFill>
              </a:rPr>
              <a:t>Αγγείο </a:t>
            </a:r>
            <a:r>
              <a:rPr lang="en-US" sz="1400" dirty="0">
                <a:solidFill>
                  <a:prstClr val="white"/>
                </a:solidFill>
              </a:rPr>
              <a:t>Francois</a:t>
            </a:r>
            <a:r>
              <a:rPr lang="el-GR" sz="1400" dirty="0">
                <a:solidFill>
                  <a:prstClr val="white"/>
                </a:solidFill>
              </a:rPr>
              <a:t>, αττικός μελανόμορφος ελικωτός κρατήρας, Φλωρεντία 570π.Χ.</a:t>
            </a:r>
          </a:p>
        </p:txBody>
      </p:sp>
      <p:sp>
        <p:nvSpPr>
          <p:cNvPr id="7" name="6 - TextBox"/>
          <p:cNvSpPr txBox="1"/>
          <p:nvPr/>
        </p:nvSpPr>
        <p:spPr>
          <a:xfrm>
            <a:off x="642910" y="4000504"/>
            <a:ext cx="3929090" cy="646331"/>
          </a:xfrm>
          <a:prstGeom prst="rect">
            <a:avLst/>
          </a:prstGeom>
          <a:noFill/>
        </p:spPr>
        <p:txBody>
          <a:bodyPr wrap="square" rtlCol="0">
            <a:spAutoFit/>
          </a:bodyPr>
          <a:lstStyle/>
          <a:p>
            <a:r>
              <a:rPr lang="el-GR" dirty="0">
                <a:solidFill>
                  <a:prstClr val="white"/>
                </a:solidFill>
              </a:rPr>
              <a:t>Ο </a:t>
            </a:r>
            <a:r>
              <a:rPr lang="el-GR" dirty="0" err="1">
                <a:solidFill>
                  <a:prstClr val="white"/>
                </a:solidFill>
              </a:rPr>
              <a:t>Κλειτίας</a:t>
            </a:r>
            <a:r>
              <a:rPr lang="el-GR" dirty="0">
                <a:solidFill>
                  <a:prstClr val="white"/>
                </a:solidFill>
              </a:rPr>
              <a:t> είναι ένας έξοχος ζωγράφος του </a:t>
            </a:r>
            <a:r>
              <a:rPr lang="el-GR" i="1" dirty="0">
                <a:solidFill>
                  <a:prstClr val="white"/>
                </a:solidFill>
              </a:rPr>
              <a:t>μικρογραφικού ρυθμού.</a:t>
            </a:r>
          </a:p>
        </p:txBody>
      </p:sp>
    </p:spTree>
    <p:extLst>
      <p:ext uri="{BB962C8B-B14F-4D97-AF65-F5344CB8AC3E}">
        <p14:creationId xmlns:p14="http://schemas.microsoft.com/office/powerpoint/2010/main" val="55508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ctr">
              <a:buNone/>
            </a:pPr>
            <a:r>
              <a:rPr lang="el-GR" sz="2400" i="1" u="sng" dirty="0" smtClean="0"/>
              <a:t>Ερυθρόμορφος Ρυθμός</a:t>
            </a:r>
          </a:p>
          <a:p>
            <a:pPr>
              <a:buFont typeface="Wingdings" pitchFamily="2" charset="2"/>
              <a:buChar char="§"/>
            </a:pPr>
            <a:r>
              <a:rPr lang="el-GR" sz="2400" dirty="0" smtClean="0"/>
              <a:t>Επινοήθηκε από τους Αθηναίους κεραμείς γύρω στο 530 </a:t>
            </a:r>
            <a:r>
              <a:rPr lang="el-GR" sz="2400" dirty="0" err="1" smtClean="0"/>
              <a:t>π.Χ.</a:t>
            </a:r>
            <a:endParaRPr lang="el-GR" sz="2400" dirty="0" smtClean="0"/>
          </a:p>
          <a:p>
            <a:pPr>
              <a:buFont typeface="Wingdings" pitchFamily="2" charset="2"/>
              <a:buChar char="§"/>
            </a:pPr>
            <a:r>
              <a:rPr lang="el-GR" sz="2400" dirty="0" smtClean="0"/>
              <a:t>Δύο εργαστήρια χρεώνονται την ανακάλυψη του: το εργαστήριο του </a:t>
            </a:r>
            <a:r>
              <a:rPr lang="el-GR" sz="2400" b="1" dirty="0" smtClean="0"/>
              <a:t>Νικοσθένη</a:t>
            </a:r>
            <a:r>
              <a:rPr lang="el-GR" sz="2400" dirty="0" smtClean="0"/>
              <a:t> και αυτό του </a:t>
            </a:r>
            <a:r>
              <a:rPr lang="el-GR" sz="2400" b="1" dirty="0" smtClean="0"/>
              <a:t>Ανδοκίδη</a:t>
            </a:r>
            <a:endParaRPr lang="el-GR" sz="2400" dirty="0" smtClean="0"/>
          </a:p>
          <a:p>
            <a:pPr>
              <a:buFont typeface="Wingdings" pitchFamily="2" charset="2"/>
              <a:buChar char="§"/>
            </a:pPr>
            <a:r>
              <a:rPr lang="el-GR" sz="2400" dirty="0" smtClean="0"/>
              <a:t>Οι μορφές είναι </a:t>
            </a:r>
            <a:r>
              <a:rPr lang="el-GR" sz="2400" dirty="0" smtClean="0">
                <a:solidFill>
                  <a:srgbClr val="C00000"/>
                </a:solidFill>
              </a:rPr>
              <a:t>κοκκινωπές</a:t>
            </a:r>
            <a:r>
              <a:rPr lang="el-GR" sz="2400" dirty="0" smtClean="0"/>
              <a:t> πάνω στη </a:t>
            </a:r>
            <a:r>
              <a:rPr lang="el-GR" sz="2400" dirty="0" smtClean="0">
                <a:solidFill>
                  <a:schemeClr val="bg1"/>
                </a:solidFill>
              </a:rPr>
              <a:t>μαύρη</a:t>
            </a:r>
            <a:r>
              <a:rPr lang="el-GR" sz="2400" dirty="0" smtClean="0"/>
              <a:t> γυαλιστερή </a:t>
            </a:r>
            <a:r>
              <a:rPr lang="el-GR" sz="2400" dirty="0" smtClean="0">
                <a:solidFill>
                  <a:schemeClr val="bg1"/>
                </a:solidFill>
              </a:rPr>
              <a:t>επιφάνεια</a:t>
            </a:r>
            <a:r>
              <a:rPr lang="el-GR" sz="2400" dirty="0" smtClean="0"/>
              <a:t> των αγγείων.</a:t>
            </a:r>
          </a:p>
          <a:p>
            <a:pPr>
              <a:buFont typeface="Wingdings" pitchFamily="2" charset="2"/>
              <a:buChar char="§"/>
            </a:pPr>
            <a:r>
              <a:rPr lang="el-GR" sz="2400" dirty="0" smtClean="0"/>
              <a:t>Οι λεπτομέρειές τους αποδίδονται ζωγραφιστά.</a:t>
            </a:r>
          </a:p>
          <a:p>
            <a:pPr>
              <a:buFont typeface="Wingdings" pitchFamily="2" charset="2"/>
              <a:buChar char="§"/>
            </a:pPr>
            <a:r>
              <a:rPr lang="el-GR" sz="2400" dirty="0" smtClean="0"/>
              <a:t>Τα αττικά αγγεία της εποχής είναι διακοσμημένα με θέματα από τη μυθολογία και την καθημερινή ζωή. </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263219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Font typeface="Wingdings" pitchFamily="2" charset="2"/>
              <a:buChar char="§"/>
            </a:pPr>
            <a:r>
              <a:rPr lang="el-GR" dirty="0" smtClean="0"/>
              <a:t>Ο ερυθρόμορφος ρυθμός βοηθάει την αγγειογραφία να πλησιάσει τη μεγάλη ζωγραφική. Άλλωστε, οι τολμηρές καινοτομίες που βλέπουμε στα έργα των αγγειογράφων του ερυθρόμορφου ρυθμού οδηγούν στη σκέψη ότι η υιοθέτηση της νέας τεχνικής σχετιζόταν με την επιδίωξή τους να αξιοποιήσουν τις κατακτήσεις της μεγάλης ζωγραφικής. Πρέπει να πούμε ότι ο μελανόμορφος ρυθμός δεν εγκαταλείφθηκε, αλλά εξακολούθησε να χρησιμοποιείται ευρύτατα έως και την πρώτη εικοσαετία του 5ου αιώνα </a:t>
            </a:r>
            <a:r>
              <a:rPr lang="el-GR" dirty="0" err="1" smtClean="0"/>
              <a:t>π.Χ.</a:t>
            </a:r>
            <a:r>
              <a:rPr lang="el-GR" dirty="0" smtClean="0"/>
              <a:t> Στα χρόνια αυτά όμως η παλιά τεχνική φθίνει και περιορίζεται σιγά σιγά στα μικρότερα και φθηνότερα αγγεία, καθώς οι καλύτεροι αγγειογράφοι στρέφονται πλέον οριστικά στη νέα.</a:t>
            </a:r>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250805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4810140"/>
          </a:xfrm>
        </p:spPr>
        <p:txBody>
          <a:bodyPr>
            <a:normAutofit/>
          </a:bodyPr>
          <a:lstStyle/>
          <a:p>
            <a:pPr>
              <a:buNone/>
            </a:pPr>
            <a:r>
              <a:rPr lang="el-GR" sz="2400" dirty="0" smtClean="0"/>
              <a:t>	Την ισότιμη συνύπαρξη του ερυθρόμορφου ρυθμού με τον μελανόμορφο στα πρώτα χρόνια μετά την ανακάλυψή του μας τη δείχνουν ξεκάθαρα ορισμένα αγγεία που τα αποκαλούμε </a:t>
            </a:r>
            <a:r>
              <a:rPr lang="el-GR" sz="2400" i="1" dirty="0" smtClean="0"/>
              <a:t>δίγλωσσα</a:t>
            </a:r>
            <a:r>
              <a:rPr lang="el-GR" sz="2400" dirty="0" smtClean="0"/>
              <a:t>, επειδή έχουν στη μία τους πλευρά μελανόμορφη παράσταση και στην άλλη ερυθρόμορφη. </a:t>
            </a:r>
          </a:p>
          <a:p>
            <a:pPr>
              <a:buNone/>
            </a:pP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pic>
        <p:nvPicPr>
          <p:cNvPr id="4" name="3 - Εικόνα" descr="αγγείο 11.jpg"/>
          <p:cNvPicPr>
            <a:picLocks noChangeAspect="1"/>
          </p:cNvPicPr>
          <p:nvPr/>
        </p:nvPicPr>
        <p:blipFill>
          <a:blip r:embed="rId2"/>
          <a:stretch>
            <a:fillRect/>
          </a:stretch>
        </p:blipFill>
        <p:spPr>
          <a:xfrm>
            <a:off x="428596" y="3214686"/>
            <a:ext cx="2928958" cy="2714644"/>
          </a:xfrm>
          <a:prstGeom prst="rect">
            <a:avLst/>
          </a:prstGeom>
          <a:ln>
            <a:noFill/>
          </a:ln>
          <a:effectLst>
            <a:softEdge rad="112500"/>
          </a:effectLst>
        </p:spPr>
      </p:pic>
      <p:pic>
        <p:nvPicPr>
          <p:cNvPr id="5" name="4 - Εικόνα" descr="αγγείο12.jpg"/>
          <p:cNvPicPr>
            <a:picLocks noChangeAspect="1"/>
          </p:cNvPicPr>
          <p:nvPr/>
        </p:nvPicPr>
        <p:blipFill>
          <a:blip r:embed="rId3"/>
          <a:stretch>
            <a:fillRect/>
          </a:stretch>
        </p:blipFill>
        <p:spPr>
          <a:xfrm>
            <a:off x="3071802" y="3214686"/>
            <a:ext cx="2928958" cy="2714644"/>
          </a:xfrm>
          <a:prstGeom prst="rect">
            <a:avLst/>
          </a:prstGeom>
          <a:ln>
            <a:noFill/>
          </a:ln>
          <a:effectLst>
            <a:softEdge rad="112500"/>
          </a:effectLst>
        </p:spPr>
      </p:pic>
      <p:sp>
        <p:nvSpPr>
          <p:cNvPr id="6" name="5 - TextBox"/>
          <p:cNvSpPr txBox="1"/>
          <p:nvPr/>
        </p:nvSpPr>
        <p:spPr>
          <a:xfrm>
            <a:off x="6143636" y="3429000"/>
            <a:ext cx="2286016" cy="2585323"/>
          </a:xfrm>
          <a:prstGeom prst="rect">
            <a:avLst/>
          </a:prstGeom>
          <a:noFill/>
        </p:spPr>
        <p:txBody>
          <a:bodyPr wrap="square" rtlCol="0">
            <a:spAutoFit/>
          </a:bodyPr>
          <a:lstStyle/>
          <a:p>
            <a:r>
              <a:rPr lang="el-GR" dirty="0">
                <a:solidFill>
                  <a:prstClr val="white"/>
                </a:solidFill>
              </a:rPr>
              <a:t>Παράσταση του Ηρακλή ως συμποσιαστή, που χαιρετάει την προστάτιδά του Αθηνά τρώγοντας και πίνοντας ξαπλωμένος επάνω σε πολυτελή κλίνη.</a:t>
            </a:r>
          </a:p>
        </p:txBody>
      </p:sp>
      <p:sp>
        <p:nvSpPr>
          <p:cNvPr id="7" name="6 - TextBox"/>
          <p:cNvSpPr txBox="1"/>
          <p:nvPr/>
        </p:nvSpPr>
        <p:spPr>
          <a:xfrm>
            <a:off x="1500166" y="5857892"/>
            <a:ext cx="3786214" cy="523220"/>
          </a:xfrm>
          <a:prstGeom prst="rect">
            <a:avLst/>
          </a:prstGeom>
          <a:noFill/>
        </p:spPr>
        <p:txBody>
          <a:bodyPr wrap="square" rtlCol="0">
            <a:spAutoFit/>
          </a:bodyPr>
          <a:lstStyle/>
          <a:p>
            <a:r>
              <a:rPr lang="el-GR" sz="1400" dirty="0">
                <a:solidFill>
                  <a:prstClr val="white"/>
                </a:solidFill>
              </a:rPr>
              <a:t>Αττικός «δίγλωσσος» αμφορέας του ζωγράφου Ανδοκίδη, Μόναχο, 520-510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83926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ercules_Kerveros.jpg"/>
          <p:cNvPicPr>
            <a:picLocks noGrp="1" noChangeAspect="1"/>
          </p:cNvPicPr>
          <p:nvPr>
            <p:ph idx="1"/>
          </p:nvPr>
        </p:nvPicPr>
        <p:blipFill>
          <a:blip r:embed="rId2"/>
          <a:stretch>
            <a:fillRect/>
          </a:stretch>
        </p:blipFill>
        <p:spPr>
          <a:xfrm>
            <a:off x="642910" y="1571612"/>
            <a:ext cx="3083709" cy="4572000"/>
          </a:xfrm>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5" name="4 - TextBox"/>
          <p:cNvSpPr txBox="1"/>
          <p:nvPr/>
        </p:nvSpPr>
        <p:spPr>
          <a:xfrm>
            <a:off x="3786182" y="5500702"/>
            <a:ext cx="2928958" cy="738664"/>
          </a:xfrm>
          <a:prstGeom prst="rect">
            <a:avLst/>
          </a:prstGeom>
          <a:noFill/>
        </p:spPr>
        <p:txBody>
          <a:bodyPr wrap="square" rtlCol="0">
            <a:spAutoFit/>
          </a:bodyPr>
          <a:lstStyle/>
          <a:p>
            <a:r>
              <a:rPr lang="el-GR" sz="1400" dirty="0">
                <a:solidFill>
                  <a:prstClr val="white"/>
                </a:solidFill>
              </a:rPr>
              <a:t>Αττικός «δίγλωσσος» αμφορέας του ζωγράφου Ανδοκίδη, Παρίσι, 520-515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4071934" y="1571612"/>
            <a:ext cx="4000528" cy="1631216"/>
          </a:xfrm>
          <a:prstGeom prst="rect">
            <a:avLst/>
          </a:prstGeom>
          <a:noFill/>
        </p:spPr>
        <p:txBody>
          <a:bodyPr wrap="square" rtlCol="0">
            <a:spAutoFit/>
          </a:bodyPr>
          <a:lstStyle/>
          <a:p>
            <a:r>
              <a:rPr lang="el-GR" sz="2000" dirty="0">
                <a:solidFill>
                  <a:prstClr val="white"/>
                </a:solidFill>
              </a:rPr>
              <a:t>Εικονίζεται ο Ηρακλής στον Κάτω Κόσμο, ενώ προσπαθεί να δαμάσει τον δικέφαλο Κέρβερο. Στον ήρωα συμπαραστέκεται η προστάτιδά του θεά Αθηνά.</a:t>
            </a:r>
          </a:p>
        </p:txBody>
      </p:sp>
    </p:spTree>
    <p:extLst>
      <p:ext uri="{BB962C8B-B14F-4D97-AF65-F5344CB8AC3E}">
        <p14:creationId xmlns:p14="http://schemas.microsoft.com/office/powerpoint/2010/main" val="379066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Font typeface="Wingdings" pitchFamily="2" charset="2"/>
              <a:buChar char="§"/>
            </a:pPr>
            <a:r>
              <a:rPr lang="el-GR" dirty="0" smtClean="0"/>
              <a:t>Μεγάλοι αγγειογράφοι του ερυθρόμορφου ρυθμού είναι ο Ευθυμίδης, ο Ευφρόνιος, ο Φιντίας, ο </a:t>
            </a:r>
            <a:r>
              <a:rPr lang="el-GR" dirty="0" err="1" smtClean="0"/>
              <a:t>Σμίκρος</a:t>
            </a:r>
            <a:r>
              <a:rPr lang="el-GR" dirty="0" smtClean="0"/>
              <a:t>, ο ζωγράφος του Σωσία, ο ζωγράφος του Δικαίου κ.ά. Οι αγγειογράφοι αυτοί αποτελούν την ομάδα των «πρωτοπόρων» της ερυθρόμορφης αγγειογραφίας.</a:t>
            </a:r>
          </a:p>
          <a:p>
            <a:pPr>
              <a:buFont typeface="Wingdings" pitchFamily="2" charset="2"/>
              <a:buChar char="§"/>
            </a:pPr>
            <a:r>
              <a:rPr lang="el-GR" dirty="0" smtClean="0"/>
              <a:t>Όλοι αυτοί οι αγγειογράφοι έχουν καλή γνώση της </a:t>
            </a:r>
            <a:r>
              <a:rPr lang="el-GR" dirty="0" err="1" smtClean="0"/>
              <a:t>της</a:t>
            </a:r>
            <a:r>
              <a:rPr lang="el-GR" dirty="0" smtClean="0"/>
              <a:t> ανατομίας, αποδίδουν τον όγκο των μορφών, χρησιμοποιούν την ανάγλυφη γραμμή για τα περιγράμματα και την απόδοση των μυών και αραιωμένο γάνωμα για τα μαλλιά, το τρίχωμα του κορμού και άλλες λεπτομέρειες, Τα πρόσωπα και οι κνήμες παριστάνονται κατά </a:t>
            </a:r>
            <a:r>
              <a:rPr lang="el-GR" dirty="0" err="1" smtClean="0"/>
              <a:t>τομήν</a:t>
            </a:r>
            <a:r>
              <a:rPr lang="el-GR" dirty="0" smtClean="0"/>
              <a:t>, ενώ οι οφθαλμοί κατενώπιον. Οι πτυχώσεις των ενδυμάτων σχηματίζονται με λεπτές πυκνές γραμμές και έχουν ζιγκ-ζαγκ απολήξεις.</a:t>
            </a:r>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116149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6.png"/>
          <p:cNvPicPr>
            <a:picLocks noGrp="1" noChangeAspect="1"/>
          </p:cNvPicPr>
          <p:nvPr>
            <p:ph idx="1"/>
          </p:nvPr>
        </p:nvPicPr>
        <p:blipFill>
          <a:blip r:embed="rId2"/>
          <a:stretch>
            <a:fillRect/>
          </a:stretch>
        </p:blipFill>
        <p:spPr>
          <a:xfrm>
            <a:off x="428596" y="1643050"/>
            <a:ext cx="3786214" cy="3503388"/>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5" name="4 - TextBox"/>
          <p:cNvSpPr txBox="1"/>
          <p:nvPr/>
        </p:nvSpPr>
        <p:spPr>
          <a:xfrm>
            <a:off x="928662" y="5072074"/>
            <a:ext cx="3071834" cy="523220"/>
          </a:xfrm>
          <a:prstGeom prst="rect">
            <a:avLst/>
          </a:prstGeom>
          <a:noFill/>
        </p:spPr>
        <p:txBody>
          <a:bodyPr wrap="square" rtlCol="0">
            <a:spAutoFit/>
          </a:bodyPr>
          <a:lstStyle/>
          <a:p>
            <a:r>
              <a:rPr lang="el-GR" sz="1400" dirty="0" err="1">
                <a:solidFill>
                  <a:prstClr val="white"/>
                </a:solidFill>
              </a:rPr>
              <a:t>Καλυκόσχημος</a:t>
            </a:r>
            <a:r>
              <a:rPr lang="el-GR" sz="1400" dirty="0">
                <a:solidFill>
                  <a:prstClr val="white"/>
                </a:solidFill>
              </a:rPr>
              <a:t> κρατήρας του Ευφρονίου, γύρω στο 510 </a:t>
            </a:r>
            <a:r>
              <a:rPr lang="el-GR" sz="1400" dirty="0" err="1">
                <a:solidFill>
                  <a:prstClr val="white"/>
                </a:solidFill>
              </a:rPr>
              <a:t>π.Χ.</a:t>
            </a:r>
            <a:endParaRPr lang="el-GR" sz="1400" dirty="0">
              <a:solidFill>
                <a:prstClr val="white"/>
              </a:solidFill>
            </a:endParaRPr>
          </a:p>
        </p:txBody>
      </p:sp>
      <p:pic>
        <p:nvPicPr>
          <p:cNvPr id="6" name="5 - Εικόνα" descr="αγγείο7.png"/>
          <p:cNvPicPr>
            <a:picLocks noChangeAspect="1"/>
          </p:cNvPicPr>
          <p:nvPr/>
        </p:nvPicPr>
        <p:blipFill>
          <a:blip r:embed="rId3"/>
          <a:stretch>
            <a:fillRect/>
          </a:stretch>
        </p:blipFill>
        <p:spPr>
          <a:xfrm>
            <a:off x="4561270" y="1643050"/>
            <a:ext cx="4026224" cy="3500462"/>
          </a:xfrm>
          <a:prstGeom prst="rect">
            <a:avLst/>
          </a:prstGeom>
          <a:ln>
            <a:noFill/>
          </a:ln>
          <a:effectLst>
            <a:softEdge rad="112500"/>
          </a:effectLst>
        </p:spPr>
      </p:pic>
      <p:sp>
        <p:nvSpPr>
          <p:cNvPr id="7" name="6 - TextBox"/>
          <p:cNvSpPr txBox="1"/>
          <p:nvPr/>
        </p:nvSpPr>
        <p:spPr>
          <a:xfrm>
            <a:off x="5572132" y="5072074"/>
            <a:ext cx="2428892" cy="523220"/>
          </a:xfrm>
          <a:prstGeom prst="rect">
            <a:avLst/>
          </a:prstGeom>
          <a:noFill/>
        </p:spPr>
        <p:txBody>
          <a:bodyPr wrap="square" rtlCol="0">
            <a:spAutoFit/>
          </a:bodyPr>
          <a:lstStyle/>
          <a:p>
            <a:r>
              <a:rPr lang="el-GR" sz="1400" dirty="0" err="1">
                <a:solidFill>
                  <a:prstClr val="white"/>
                </a:solidFill>
              </a:rPr>
              <a:t>Καλυκόσχημος</a:t>
            </a:r>
            <a:r>
              <a:rPr lang="el-GR" sz="1400" dirty="0">
                <a:solidFill>
                  <a:prstClr val="white"/>
                </a:solidFill>
              </a:rPr>
              <a:t> κρατήρας του </a:t>
            </a:r>
            <a:r>
              <a:rPr lang="el-GR" sz="1400" dirty="0" err="1">
                <a:solidFill>
                  <a:prstClr val="white"/>
                </a:solidFill>
              </a:rPr>
              <a:t>Κλεοφράδη</a:t>
            </a:r>
            <a:r>
              <a:rPr lang="el-GR" sz="1400" dirty="0">
                <a:solidFill>
                  <a:prstClr val="white"/>
                </a:solidFill>
              </a:rPr>
              <a:t>, 500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8098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10.png"/>
          <p:cNvPicPr>
            <a:picLocks noGrp="1" noChangeAspect="1"/>
          </p:cNvPicPr>
          <p:nvPr>
            <p:ph idx="1"/>
          </p:nvPr>
        </p:nvPicPr>
        <p:blipFill>
          <a:blip r:embed="rId2"/>
          <a:stretch>
            <a:fillRect/>
          </a:stretch>
        </p:blipFill>
        <p:spPr>
          <a:xfrm>
            <a:off x="1071538" y="1571612"/>
            <a:ext cx="7049484" cy="3896269"/>
          </a:xfrm>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5" name="4 - TextBox"/>
          <p:cNvSpPr txBox="1"/>
          <p:nvPr/>
        </p:nvSpPr>
        <p:spPr>
          <a:xfrm>
            <a:off x="3000364" y="5500702"/>
            <a:ext cx="3714776" cy="523220"/>
          </a:xfrm>
          <a:prstGeom prst="rect">
            <a:avLst/>
          </a:prstGeom>
          <a:noFill/>
        </p:spPr>
        <p:txBody>
          <a:bodyPr wrap="square" rtlCol="0">
            <a:spAutoFit/>
          </a:bodyPr>
          <a:lstStyle/>
          <a:p>
            <a:r>
              <a:rPr lang="el-GR" sz="1400" dirty="0">
                <a:solidFill>
                  <a:prstClr val="white"/>
                </a:solidFill>
              </a:rPr>
              <a:t>Κύλικα του ζωγράφου του </a:t>
            </a:r>
            <a:r>
              <a:rPr lang="el-GR" sz="1400" dirty="0" err="1">
                <a:solidFill>
                  <a:prstClr val="white"/>
                </a:solidFill>
              </a:rPr>
              <a:t>Νικοσθένους</a:t>
            </a:r>
            <a:r>
              <a:rPr lang="el-GR" sz="1400" dirty="0">
                <a:solidFill>
                  <a:prstClr val="white"/>
                </a:solidFill>
              </a:rPr>
              <a:t>, Λονδίνο 510-500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17304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8.png"/>
          <p:cNvPicPr>
            <a:picLocks noGrp="1" noChangeAspect="1"/>
          </p:cNvPicPr>
          <p:nvPr>
            <p:ph idx="1"/>
          </p:nvPr>
        </p:nvPicPr>
        <p:blipFill>
          <a:blip r:embed="rId2"/>
          <a:stretch>
            <a:fillRect/>
          </a:stretch>
        </p:blipFill>
        <p:spPr>
          <a:xfrm>
            <a:off x="642910" y="2948527"/>
            <a:ext cx="4071965" cy="308690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5" name="4 - TextBox"/>
          <p:cNvSpPr txBox="1"/>
          <p:nvPr/>
        </p:nvSpPr>
        <p:spPr>
          <a:xfrm>
            <a:off x="1000100" y="5857892"/>
            <a:ext cx="3000396" cy="523220"/>
          </a:xfrm>
          <a:prstGeom prst="rect">
            <a:avLst/>
          </a:prstGeom>
          <a:noFill/>
        </p:spPr>
        <p:txBody>
          <a:bodyPr wrap="square" rtlCol="0">
            <a:spAutoFit/>
          </a:bodyPr>
          <a:lstStyle/>
          <a:p>
            <a:r>
              <a:rPr lang="el-GR" sz="1400" dirty="0">
                <a:solidFill>
                  <a:prstClr val="white"/>
                </a:solidFill>
              </a:rPr>
              <a:t>Κύλικα του </a:t>
            </a:r>
            <a:r>
              <a:rPr lang="el-GR" sz="1400" dirty="0" err="1">
                <a:solidFill>
                  <a:prstClr val="white"/>
                </a:solidFill>
              </a:rPr>
              <a:t>Βρύγου</a:t>
            </a:r>
            <a:r>
              <a:rPr lang="el-GR" sz="1400" dirty="0">
                <a:solidFill>
                  <a:prstClr val="white"/>
                </a:solidFill>
              </a:rPr>
              <a:t>, Λονδίνο, 490-480 </a:t>
            </a:r>
            <a:r>
              <a:rPr lang="el-GR" sz="1400" dirty="0" err="1">
                <a:solidFill>
                  <a:prstClr val="white"/>
                </a:solidFill>
              </a:rPr>
              <a:t>π.Χ.</a:t>
            </a:r>
            <a:endParaRPr lang="el-GR" sz="1400" dirty="0">
              <a:solidFill>
                <a:prstClr val="white"/>
              </a:solidFill>
            </a:endParaRPr>
          </a:p>
        </p:txBody>
      </p:sp>
      <p:pic>
        <p:nvPicPr>
          <p:cNvPr id="6" name="5 - Εικόνα" descr="αγγείο9.png"/>
          <p:cNvPicPr>
            <a:picLocks noChangeAspect="1"/>
          </p:cNvPicPr>
          <p:nvPr/>
        </p:nvPicPr>
        <p:blipFill>
          <a:blip r:embed="rId3"/>
          <a:stretch>
            <a:fillRect/>
          </a:stretch>
        </p:blipFill>
        <p:spPr>
          <a:xfrm>
            <a:off x="4920526" y="2428868"/>
            <a:ext cx="3139779" cy="3571900"/>
          </a:xfrm>
          <a:prstGeom prst="rect">
            <a:avLst/>
          </a:prstGeom>
          <a:ln>
            <a:noFill/>
          </a:ln>
          <a:effectLst>
            <a:softEdge rad="112500"/>
          </a:effectLst>
        </p:spPr>
      </p:pic>
      <p:sp>
        <p:nvSpPr>
          <p:cNvPr id="7" name="6 - TextBox"/>
          <p:cNvSpPr txBox="1"/>
          <p:nvPr/>
        </p:nvSpPr>
        <p:spPr>
          <a:xfrm>
            <a:off x="5214942" y="5929330"/>
            <a:ext cx="2928958" cy="523220"/>
          </a:xfrm>
          <a:prstGeom prst="rect">
            <a:avLst/>
          </a:prstGeom>
          <a:noFill/>
        </p:spPr>
        <p:txBody>
          <a:bodyPr wrap="square" rtlCol="0">
            <a:spAutoFit/>
          </a:bodyPr>
          <a:lstStyle/>
          <a:p>
            <a:r>
              <a:rPr lang="el-GR" sz="1400" dirty="0">
                <a:solidFill>
                  <a:prstClr val="white"/>
                </a:solidFill>
              </a:rPr>
              <a:t>Αμφορέας του ζωγράφου του Βερολίνου, 490 </a:t>
            </a:r>
            <a:r>
              <a:rPr lang="el-GR" sz="1400" dirty="0" err="1">
                <a:solidFill>
                  <a:prstClr val="white"/>
                </a:solidFill>
              </a:rPr>
              <a:t>π.Χ.</a:t>
            </a:r>
            <a:endParaRPr lang="el-GR" sz="1400" dirty="0">
              <a:solidFill>
                <a:prstClr val="white"/>
              </a:solidFill>
            </a:endParaRPr>
          </a:p>
        </p:txBody>
      </p:sp>
      <p:sp>
        <p:nvSpPr>
          <p:cNvPr id="8" name="7 - TextBox"/>
          <p:cNvSpPr txBox="1"/>
          <p:nvPr/>
        </p:nvSpPr>
        <p:spPr>
          <a:xfrm>
            <a:off x="683568" y="1151092"/>
            <a:ext cx="7604129" cy="1631216"/>
          </a:xfrm>
          <a:prstGeom prst="rect">
            <a:avLst/>
          </a:prstGeom>
          <a:noFill/>
        </p:spPr>
        <p:txBody>
          <a:bodyPr wrap="square" rtlCol="0">
            <a:spAutoFit/>
          </a:bodyPr>
          <a:lstStyle/>
          <a:p>
            <a:r>
              <a:rPr lang="el-GR" sz="2000" dirty="0">
                <a:solidFill>
                  <a:prstClr val="white"/>
                </a:solidFill>
              </a:rPr>
              <a:t>Η σύνθεση των παραστάσεων είναι περισσότερο ελεύθερη, οι πτυχές έχουν τοξωτές απολήξεις και παρακολουθούν τις κινήσεις των σωμάτων, η κόμη και οι γραμμές των πτυχών είναι </a:t>
            </a:r>
            <a:r>
              <a:rPr lang="el-GR" sz="2000" dirty="0" err="1">
                <a:solidFill>
                  <a:prstClr val="white"/>
                </a:solidFill>
              </a:rPr>
              <a:t>ανοικτόχρωμες</a:t>
            </a:r>
            <a:r>
              <a:rPr lang="el-GR" sz="2000" dirty="0">
                <a:solidFill>
                  <a:prstClr val="white"/>
                </a:solidFill>
              </a:rPr>
              <a:t>, οι σκηνές, τέλος, χαρακτηρίζονται συχνά από δραματική ένταση και πάθος.</a:t>
            </a:r>
          </a:p>
        </p:txBody>
      </p:sp>
    </p:spTree>
    <p:extLst>
      <p:ext uri="{BB962C8B-B14F-4D97-AF65-F5344CB8AC3E}">
        <p14:creationId xmlns:p14="http://schemas.microsoft.com/office/powerpoint/2010/main" val="63657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7234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2" name="1 - Θέση περιεχομένου"/>
          <p:cNvSpPr>
            <a:spLocks noGrp="1"/>
          </p:cNvSpPr>
          <p:nvPr>
            <p:ph sz="half" idx="1"/>
          </p:nvPr>
        </p:nvSpPr>
        <p:spPr/>
        <p:txBody>
          <a:bodyPr>
            <a:noAutofit/>
          </a:bodyPr>
          <a:lstStyle/>
          <a:p>
            <a:pPr>
              <a:lnSpc>
                <a:spcPct val="80000"/>
              </a:lnSpc>
            </a:pPr>
            <a:r>
              <a:rPr lang="el-GR" sz="2400" dirty="0" smtClean="0"/>
              <a:t>Κόρινθος</a:t>
            </a:r>
          </a:p>
          <a:p>
            <a:pPr>
              <a:lnSpc>
                <a:spcPct val="80000"/>
              </a:lnSpc>
            </a:pPr>
            <a:r>
              <a:rPr lang="el-GR" sz="2400" dirty="0" smtClean="0"/>
              <a:t>Πρώιμη Κορινθιακή</a:t>
            </a:r>
            <a:r>
              <a:rPr lang="en-US" sz="2400" dirty="0" smtClean="0"/>
              <a:t>: 620-590</a:t>
            </a:r>
            <a:r>
              <a:rPr lang="el-GR" sz="2400" dirty="0" smtClean="0"/>
              <a:t> </a:t>
            </a:r>
            <a:r>
              <a:rPr lang="el-GR" sz="2400" dirty="0" err="1" smtClean="0"/>
              <a:t>π.Χ.</a:t>
            </a:r>
            <a:r>
              <a:rPr lang="el-GR" sz="2400" dirty="0" smtClean="0"/>
              <a:t> </a:t>
            </a:r>
          </a:p>
          <a:p>
            <a:pPr>
              <a:lnSpc>
                <a:spcPct val="80000"/>
              </a:lnSpc>
            </a:pPr>
            <a:r>
              <a:rPr lang="el-GR" sz="2400" dirty="0" smtClean="0"/>
              <a:t>Μέση Κορινθιακή</a:t>
            </a:r>
            <a:r>
              <a:rPr lang="en-US" sz="2400" dirty="0" smtClean="0"/>
              <a:t>: 590-570</a:t>
            </a:r>
            <a:r>
              <a:rPr lang="el-GR" sz="2400" dirty="0" smtClean="0"/>
              <a:t> </a:t>
            </a:r>
            <a:r>
              <a:rPr lang="el-GR" sz="2400" dirty="0" err="1" smtClean="0"/>
              <a:t>π.Χ.</a:t>
            </a:r>
            <a:r>
              <a:rPr lang="el-GR" sz="2400" dirty="0" smtClean="0"/>
              <a:t> </a:t>
            </a:r>
          </a:p>
          <a:p>
            <a:pPr>
              <a:lnSpc>
                <a:spcPct val="80000"/>
              </a:lnSpc>
            </a:pPr>
            <a:r>
              <a:rPr lang="el-GR" sz="2400" dirty="0" smtClean="0"/>
              <a:t>Ύστερη Κορινθιακή 1</a:t>
            </a:r>
            <a:r>
              <a:rPr lang="en-US" sz="2400" dirty="0" smtClean="0"/>
              <a:t>: 570-550</a:t>
            </a:r>
            <a:r>
              <a:rPr lang="el-GR" sz="2400" dirty="0" smtClean="0"/>
              <a:t> </a:t>
            </a:r>
            <a:r>
              <a:rPr lang="el-GR" sz="2400" dirty="0" err="1" smtClean="0"/>
              <a:t>π.Χ.</a:t>
            </a:r>
            <a:r>
              <a:rPr lang="el-GR" sz="2400" dirty="0" smtClean="0"/>
              <a:t> </a:t>
            </a:r>
          </a:p>
          <a:p>
            <a:pPr>
              <a:lnSpc>
                <a:spcPct val="80000"/>
              </a:lnSpc>
            </a:pPr>
            <a:r>
              <a:rPr lang="el-GR" sz="2400" dirty="0" smtClean="0"/>
              <a:t>Ύστερη κορινθιακή 2</a:t>
            </a:r>
            <a:r>
              <a:rPr lang="en-US" sz="2400" dirty="0" smtClean="0"/>
              <a:t>: </a:t>
            </a:r>
            <a:r>
              <a:rPr lang="el-GR" sz="2400" dirty="0" smtClean="0"/>
              <a:t>μετά το 550 </a:t>
            </a:r>
            <a:r>
              <a:rPr lang="el-GR" sz="2400" dirty="0" err="1" smtClean="0"/>
              <a:t>π.Χ.</a:t>
            </a:r>
            <a:r>
              <a:rPr lang="el-GR" sz="2400" dirty="0" smtClean="0"/>
              <a:t> </a:t>
            </a:r>
          </a:p>
          <a:p>
            <a:pPr>
              <a:lnSpc>
                <a:spcPct val="80000"/>
              </a:lnSpc>
            </a:pPr>
            <a:endParaRPr lang="el-GR" sz="2400" dirty="0" smtClean="0"/>
          </a:p>
          <a:p>
            <a:pPr>
              <a:lnSpc>
                <a:spcPct val="80000"/>
              </a:lnSpc>
            </a:pPr>
            <a:r>
              <a:rPr lang="el-GR" sz="2400" dirty="0" smtClean="0"/>
              <a:t>Αττική</a:t>
            </a:r>
          </a:p>
          <a:p>
            <a:pPr>
              <a:lnSpc>
                <a:spcPct val="80000"/>
              </a:lnSpc>
            </a:pPr>
            <a:r>
              <a:rPr lang="el-GR" sz="2400" dirty="0" smtClean="0"/>
              <a:t>Πρώιμος μελανόμορφος: 610-580 </a:t>
            </a:r>
            <a:r>
              <a:rPr lang="el-GR" sz="2400" dirty="0" err="1" smtClean="0"/>
              <a:t>π.Χ.</a:t>
            </a:r>
            <a:r>
              <a:rPr lang="el-GR" sz="2400" dirty="0" smtClean="0"/>
              <a:t> </a:t>
            </a:r>
          </a:p>
          <a:p>
            <a:pPr>
              <a:lnSpc>
                <a:spcPct val="80000"/>
              </a:lnSpc>
            </a:pPr>
            <a:r>
              <a:rPr lang="el-GR" sz="2400" dirty="0" smtClean="0"/>
              <a:t>Εποχή των …: 580-560 </a:t>
            </a:r>
            <a:r>
              <a:rPr lang="el-GR" sz="2400" dirty="0" err="1" smtClean="0"/>
              <a:t>π.Χ.</a:t>
            </a:r>
            <a:r>
              <a:rPr lang="el-GR" sz="2400" dirty="0" smtClean="0"/>
              <a:t> </a:t>
            </a:r>
          </a:p>
          <a:p>
            <a:pPr>
              <a:lnSpc>
                <a:spcPct val="80000"/>
              </a:lnSpc>
            </a:pPr>
            <a:endParaRPr lang="el-GR" sz="2400" dirty="0" smtClean="0"/>
          </a:p>
          <a:p>
            <a:endParaRPr lang="el-GR" sz="2400" dirty="0"/>
          </a:p>
        </p:txBody>
      </p:sp>
      <p:sp>
        <p:nvSpPr>
          <p:cNvPr id="4" name="3 - Θέση περιεχομένου"/>
          <p:cNvSpPr>
            <a:spLocks noGrp="1"/>
          </p:cNvSpPr>
          <p:nvPr>
            <p:ph sz="half" idx="2"/>
          </p:nvPr>
        </p:nvSpPr>
        <p:spPr>
          <a:xfrm>
            <a:off x="4572000" y="1524000"/>
            <a:ext cx="4136136" cy="4572000"/>
          </a:xfrm>
        </p:spPr>
        <p:txBody>
          <a:bodyPr>
            <a:normAutofit/>
          </a:bodyPr>
          <a:lstStyle/>
          <a:p>
            <a:r>
              <a:rPr lang="el-GR" sz="2400" dirty="0" smtClean="0"/>
              <a:t>Πρώιμος ερυθρόμορφος ρυθμός: 530-500 </a:t>
            </a:r>
            <a:r>
              <a:rPr lang="el-GR" sz="2400" dirty="0" err="1" smtClean="0"/>
              <a:t>π.Χ.</a:t>
            </a:r>
            <a:r>
              <a:rPr lang="el-GR" sz="2400" dirty="0" smtClean="0"/>
              <a:t> </a:t>
            </a:r>
          </a:p>
          <a:p>
            <a:r>
              <a:rPr lang="el-GR" sz="2400" dirty="0" smtClean="0"/>
              <a:t>Ώριμος αρχαϊκός ερυθρόμορφος ρυθμός: 500-475 </a:t>
            </a:r>
            <a:r>
              <a:rPr lang="el-GR" sz="2400" dirty="0" err="1" smtClean="0"/>
              <a:t>π.Χ.</a:t>
            </a:r>
            <a:r>
              <a:rPr lang="el-GR" sz="2400" dirty="0" smtClean="0"/>
              <a:t>   </a:t>
            </a:r>
            <a:endParaRPr lang="el-GR" sz="2400" dirty="0"/>
          </a:p>
        </p:txBody>
      </p:sp>
    </p:spTree>
    <p:extLst>
      <p:ext uri="{BB962C8B-B14F-4D97-AF65-F5344CB8AC3E}">
        <p14:creationId xmlns:p14="http://schemas.microsoft.com/office/powerpoint/2010/main" val="29951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Η γεωμετρική διακόσμηση δίνει τη θέση της στην φυτική.</a:t>
            </a:r>
          </a:p>
          <a:p>
            <a:pPr>
              <a:buNone/>
            </a:pPr>
            <a:endParaRPr lang="el-GR" sz="2400" dirty="0" smtClean="0"/>
          </a:p>
          <a:p>
            <a:r>
              <a:rPr lang="el-GR" sz="2400" dirty="0" smtClean="0"/>
              <a:t>Στα αγγεία παρουσιάζονται έντονα τα διάφορα ανατολικά στοιχεία που εισχωρούν αρχές του 7ου αι. </a:t>
            </a:r>
            <a:r>
              <a:rPr lang="el-GR" sz="2400" dirty="0" err="1" smtClean="0"/>
              <a:t>π.Χ.</a:t>
            </a:r>
            <a:r>
              <a:rPr lang="el-GR" sz="2400" dirty="0" smtClean="0"/>
              <a:t> στην ελληνική τέχνη: </a:t>
            </a:r>
            <a:r>
              <a:rPr lang="el-GR" sz="2400" dirty="0" err="1" smtClean="0"/>
              <a:t>λεοντάρια</a:t>
            </a:r>
            <a:r>
              <a:rPr lang="el-GR" sz="2400" dirty="0" smtClean="0"/>
              <a:t>, γρύπες, πάνθηρες, σφίγγες και διάφορα φυτικά μοτίβα.</a:t>
            </a:r>
          </a:p>
          <a:p>
            <a:pPr>
              <a:buNone/>
            </a:pPr>
            <a:endParaRPr lang="el-GR" sz="2400" dirty="0" smtClean="0"/>
          </a:p>
          <a:p>
            <a:r>
              <a:rPr lang="el-GR" sz="2400" dirty="0" smtClean="0"/>
              <a:t>Έχουμε τις πρώτες μυθολογικές παραστάσεις.</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110694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642910" y="1571612"/>
          <a:ext cx="7758138" cy="416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244229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340768"/>
            <a:ext cx="8229600" cy="4899248"/>
          </a:xfrm>
        </p:spPr>
        <p:txBody>
          <a:bodyPr>
            <a:normAutofit fontScale="77500" lnSpcReduction="20000"/>
          </a:bodyPr>
          <a:lstStyle/>
          <a:p>
            <a:pPr algn="ctr">
              <a:buNone/>
            </a:pPr>
            <a:r>
              <a:rPr lang="el-GR" i="1" u="sng" dirty="0" smtClean="0"/>
              <a:t>Μελανόμορφος Ρυθμός</a:t>
            </a:r>
          </a:p>
          <a:p>
            <a:pPr algn="ctr">
              <a:buNone/>
            </a:pPr>
            <a:endParaRPr lang="el-GR" i="1" u="sng" dirty="0" smtClean="0"/>
          </a:p>
          <a:p>
            <a:pPr>
              <a:buFont typeface="Wingdings" pitchFamily="2" charset="2"/>
              <a:buChar char="§"/>
            </a:pPr>
            <a:r>
              <a:rPr lang="el-GR" sz="3100" dirty="0" smtClean="0"/>
              <a:t>Επινοήθηκε από τους Κορίνθιους κεραμείς.</a:t>
            </a:r>
          </a:p>
          <a:p>
            <a:pPr>
              <a:buFont typeface="Wingdings" pitchFamily="2" charset="2"/>
              <a:buChar char="§"/>
            </a:pPr>
            <a:r>
              <a:rPr lang="el-GR" sz="3100" dirty="0" smtClean="0"/>
              <a:t>Τον χρησιμοποιούν από τις αρχές του 7ου αι. </a:t>
            </a:r>
            <a:r>
              <a:rPr lang="el-GR" sz="3100" dirty="0" err="1" smtClean="0"/>
              <a:t>π.Χ.</a:t>
            </a:r>
            <a:r>
              <a:rPr lang="el-GR" sz="3100" dirty="0" smtClean="0"/>
              <a:t> για την απόδοση ζώων, μυθικών πλασμάτων, φυτικών μοτίβων και σπάνια ανθρώπινων μορφών.</a:t>
            </a:r>
          </a:p>
          <a:p>
            <a:pPr>
              <a:buFont typeface="Wingdings" pitchFamily="2" charset="2"/>
              <a:buChar char="§"/>
            </a:pPr>
            <a:r>
              <a:rPr lang="el-GR" sz="3100" dirty="0" smtClean="0"/>
              <a:t>Οι μορφές αποδίδονται με </a:t>
            </a:r>
            <a:r>
              <a:rPr lang="el-GR" sz="3100" dirty="0" smtClean="0">
                <a:solidFill>
                  <a:schemeClr val="bg1"/>
                </a:solidFill>
              </a:rPr>
              <a:t>μαύρο χρώμα </a:t>
            </a:r>
            <a:r>
              <a:rPr lang="el-GR" sz="3100" dirty="0" smtClean="0"/>
              <a:t>πάνω στην </a:t>
            </a:r>
            <a:r>
              <a:rPr lang="el-GR" sz="3100" dirty="0" smtClean="0">
                <a:solidFill>
                  <a:srgbClr val="C00000"/>
                </a:solidFill>
              </a:rPr>
              <a:t>κοκκινωπή επιφάνεια </a:t>
            </a:r>
            <a:r>
              <a:rPr lang="el-GR" sz="3100" dirty="0" smtClean="0"/>
              <a:t>των αγγείων.</a:t>
            </a:r>
          </a:p>
          <a:p>
            <a:pPr>
              <a:buFont typeface="Wingdings" pitchFamily="2" charset="2"/>
              <a:buChar char="§"/>
            </a:pPr>
            <a:r>
              <a:rPr lang="el-GR" sz="3100" dirty="0" smtClean="0"/>
              <a:t>Οι λεπτομέρειες των μορφών αποδίδονται με χάραξη (2ο τέταρτο του 7ου αι. </a:t>
            </a:r>
            <a:r>
              <a:rPr lang="el-GR" sz="3100" dirty="0" err="1" smtClean="0"/>
              <a:t>π.Χ.</a:t>
            </a:r>
            <a:r>
              <a:rPr lang="el-GR" sz="3100" dirty="0" smtClean="0"/>
              <a:t>).</a:t>
            </a:r>
          </a:p>
          <a:p>
            <a:pPr>
              <a:buFont typeface="Wingdings" pitchFamily="2" charset="2"/>
              <a:buChar char="§"/>
            </a:pPr>
            <a:r>
              <a:rPr lang="el-GR" sz="3100" dirty="0" smtClean="0"/>
              <a:t>Χρησιμοποιούνται ακόμα δύο χρώματα: βυσσινί και άσπρο.</a:t>
            </a:r>
          </a:p>
          <a:p>
            <a:pPr>
              <a:buFont typeface="Wingdings" pitchFamily="2" charset="2"/>
              <a:buChar char="§"/>
            </a:pPr>
            <a:r>
              <a:rPr lang="el-GR" sz="3100" dirty="0" smtClean="0"/>
              <a:t>Ο ρυθμός αυτός εμφανίζεται στην Αττική γύρω στα 625 </a:t>
            </a:r>
            <a:r>
              <a:rPr lang="el-GR" sz="3100" dirty="0" err="1" smtClean="0"/>
              <a:t>π.Χ.</a:t>
            </a:r>
            <a:r>
              <a:rPr lang="el-GR" sz="3100" dirty="0" smtClean="0"/>
              <a:t> , ενώ γύρω στο 560 </a:t>
            </a:r>
            <a:r>
              <a:rPr lang="el-GR" sz="3100" dirty="0" err="1" smtClean="0"/>
              <a:t>π.Χ.</a:t>
            </a:r>
            <a:r>
              <a:rPr lang="el-GR" sz="3100" dirty="0" smtClean="0"/>
              <a:t> οι Αθηναίοι ξανακερδίζουν από την Κόρινθο το προβάδισμα στο εμπόριο των αγγείων.</a:t>
            </a:r>
            <a:endParaRPr lang="el-GR" sz="31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403959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sz="2400" dirty="0" smtClean="0"/>
              <a:t>Οι λόγοι που οδήγησαν τους Κορίνθιους στην επινόηση της μελανόμορφης τεχνικής ήταν:</a:t>
            </a:r>
          </a:p>
          <a:p>
            <a:pPr>
              <a:buNone/>
            </a:pPr>
            <a:endParaRPr lang="el-GR" sz="2400" dirty="0" smtClean="0"/>
          </a:p>
          <a:p>
            <a:pPr marL="514350" indent="-514350">
              <a:buFont typeface="+mj-lt"/>
              <a:buAutoNum type="arabicParenR"/>
            </a:pPr>
            <a:r>
              <a:rPr lang="el-GR" sz="2400" dirty="0" smtClean="0"/>
              <a:t>η στενή τους εμπορική σχέση με τους ανατολικούς λαούς, από τους οποίους γνώρισαν την εγχάρακτη διακόσμηση.</a:t>
            </a:r>
          </a:p>
          <a:p>
            <a:pPr marL="514350" indent="-514350">
              <a:buFont typeface="+mj-lt"/>
              <a:buAutoNum type="arabicParenR"/>
            </a:pPr>
            <a:endParaRPr lang="el-GR" sz="2400" dirty="0" smtClean="0"/>
          </a:p>
          <a:p>
            <a:pPr marL="514350" indent="-514350">
              <a:buFont typeface="+mj-lt"/>
              <a:buAutoNum type="arabicParenR"/>
            </a:pPr>
            <a:r>
              <a:rPr lang="el-GR" sz="2400" dirty="0" smtClean="0"/>
              <a:t>η σχεδόν ολοκληρωτική αποχή από το γεωμετρικό σχεδίασμα των μορφών που οι μορφές ήταν γωνιώδεις και αποδίδονταν με σκιές.</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Tree>
    <p:extLst>
      <p:ext uri="{BB962C8B-B14F-4D97-AF65-F5344CB8AC3E}">
        <p14:creationId xmlns:p14="http://schemas.microsoft.com/office/powerpoint/2010/main" val="338090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Θέση περιεχομένου" descr="αγγείο1.png"/>
          <p:cNvPicPr>
            <a:picLocks noGrp="1" noChangeAspect="1"/>
          </p:cNvPicPr>
          <p:nvPr>
            <p:ph idx="1"/>
          </p:nvPr>
        </p:nvPicPr>
        <p:blipFill>
          <a:blip r:embed="rId2"/>
          <a:stretch>
            <a:fillRect/>
          </a:stretch>
        </p:blipFill>
        <p:spPr>
          <a:xfrm>
            <a:off x="5786446" y="1714488"/>
            <a:ext cx="3247251" cy="242889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pic>
        <p:nvPicPr>
          <p:cNvPr id="4" name="3 - Εικόνα" descr="αγγείο.png"/>
          <p:cNvPicPr>
            <a:picLocks noChangeAspect="1"/>
          </p:cNvPicPr>
          <p:nvPr/>
        </p:nvPicPr>
        <p:blipFill>
          <a:blip r:embed="rId3"/>
          <a:stretch>
            <a:fillRect/>
          </a:stretch>
        </p:blipFill>
        <p:spPr>
          <a:xfrm>
            <a:off x="285720" y="1785926"/>
            <a:ext cx="3357586" cy="2343526"/>
          </a:xfrm>
          <a:prstGeom prst="rect">
            <a:avLst/>
          </a:prstGeom>
          <a:ln>
            <a:noFill/>
          </a:ln>
          <a:effectLst>
            <a:softEdge rad="112500"/>
          </a:effectLst>
        </p:spPr>
      </p:pic>
      <p:sp>
        <p:nvSpPr>
          <p:cNvPr id="5" name="4 - TextBox"/>
          <p:cNvSpPr txBox="1"/>
          <p:nvPr/>
        </p:nvSpPr>
        <p:spPr>
          <a:xfrm>
            <a:off x="714348" y="4000504"/>
            <a:ext cx="3000396" cy="307777"/>
          </a:xfrm>
          <a:prstGeom prst="rect">
            <a:avLst/>
          </a:prstGeom>
          <a:noFill/>
        </p:spPr>
        <p:txBody>
          <a:bodyPr wrap="square" rtlCol="0">
            <a:spAutoFit/>
          </a:bodyPr>
          <a:lstStyle/>
          <a:p>
            <a:r>
              <a:rPr lang="el-GR" sz="1400" dirty="0">
                <a:solidFill>
                  <a:prstClr val="white"/>
                </a:solidFill>
              </a:rPr>
              <a:t>Κοτύλη 630-615 </a:t>
            </a:r>
            <a:r>
              <a:rPr lang="el-GR" sz="1400" dirty="0" err="1">
                <a:solidFill>
                  <a:prstClr val="white"/>
                </a:solidFill>
              </a:rPr>
              <a:t>π.Χ.</a:t>
            </a:r>
            <a:endParaRPr lang="el-GR" sz="1400" dirty="0">
              <a:solidFill>
                <a:prstClr val="white"/>
              </a:solidFill>
            </a:endParaRPr>
          </a:p>
        </p:txBody>
      </p:sp>
      <p:sp>
        <p:nvSpPr>
          <p:cNvPr id="9" name="8 - TextBox"/>
          <p:cNvSpPr txBox="1"/>
          <p:nvPr/>
        </p:nvSpPr>
        <p:spPr>
          <a:xfrm>
            <a:off x="571472" y="1142984"/>
            <a:ext cx="2571768" cy="646331"/>
          </a:xfrm>
          <a:prstGeom prst="rect">
            <a:avLst/>
          </a:prstGeom>
          <a:noFill/>
        </p:spPr>
        <p:txBody>
          <a:bodyPr wrap="square" rtlCol="0">
            <a:spAutoFit/>
          </a:bodyPr>
          <a:lstStyle/>
          <a:p>
            <a:pPr algn="ctr"/>
            <a:r>
              <a:rPr lang="el-GR" i="1" dirty="0">
                <a:solidFill>
                  <a:prstClr val="white"/>
                </a:solidFill>
              </a:rPr>
              <a:t>Πρώιμη Κορινθιακή</a:t>
            </a:r>
            <a:r>
              <a:rPr lang="en-US" i="1" dirty="0">
                <a:solidFill>
                  <a:prstClr val="white"/>
                </a:solidFill>
              </a:rPr>
              <a:t>: 620-590</a:t>
            </a:r>
            <a:r>
              <a:rPr lang="el-GR" i="1" dirty="0">
                <a:solidFill>
                  <a:prstClr val="white"/>
                </a:solidFill>
              </a:rPr>
              <a:t> </a:t>
            </a:r>
            <a:r>
              <a:rPr lang="el-GR" i="1" dirty="0" err="1">
                <a:solidFill>
                  <a:prstClr val="white"/>
                </a:solidFill>
              </a:rPr>
              <a:t>π.Χ.</a:t>
            </a:r>
            <a:endParaRPr lang="el-GR" i="1" dirty="0">
              <a:solidFill>
                <a:prstClr val="white"/>
              </a:solidFill>
            </a:endParaRPr>
          </a:p>
        </p:txBody>
      </p:sp>
      <p:sp>
        <p:nvSpPr>
          <p:cNvPr id="12" name="11 - TextBox"/>
          <p:cNvSpPr txBox="1"/>
          <p:nvPr/>
        </p:nvSpPr>
        <p:spPr>
          <a:xfrm>
            <a:off x="5857884" y="1142984"/>
            <a:ext cx="2357454" cy="646331"/>
          </a:xfrm>
          <a:prstGeom prst="rect">
            <a:avLst/>
          </a:prstGeom>
          <a:noFill/>
        </p:spPr>
        <p:txBody>
          <a:bodyPr wrap="square" rtlCol="0">
            <a:spAutoFit/>
          </a:bodyPr>
          <a:lstStyle/>
          <a:p>
            <a:pPr algn="ctr"/>
            <a:r>
              <a:rPr lang="el-GR" i="1" dirty="0">
                <a:solidFill>
                  <a:prstClr val="white"/>
                </a:solidFill>
              </a:rPr>
              <a:t>Μέση Κορινθιακή</a:t>
            </a:r>
            <a:r>
              <a:rPr lang="en-US" i="1" dirty="0">
                <a:solidFill>
                  <a:prstClr val="white"/>
                </a:solidFill>
              </a:rPr>
              <a:t>: 590-570</a:t>
            </a:r>
            <a:r>
              <a:rPr lang="el-GR" i="1" dirty="0">
                <a:solidFill>
                  <a:prstClr val="white"/>
                </a:solidFill>
              </a:rPr>
              <a:t> </a:t>
            </a:r>
            <a:r>
              <a:rPr lang="el-GR" i="1" dirty="0" err="1">
                <a:solidFill>
                  <a:prstClr val="white"/>
                </a:solidFill>
              </a:rPr>
              <a:t>π.Χ.</a:t>
            </a:r>
            <a:endParaRPr lang="el-GR" i="1" dirty="0">
              <a:solidFill>
                <a:prstClr val="white"/>
              </a:solidFill>
            </a:endParaRPr>
          </a:p>
        </p:txBody>
      </p:sp>
      <p:sp>
        <p:nvSpPr>
          <p:cNvPr id="13" name="12 - TextBox"/>
          <p:cNvSpPr txBox="1"/>
          <p:nvPr/>
        </p:nvSpPr>
        <p:spPr>
          <a:xfrm>
            <a:off x="6357950" y="4071942"/>
            <a:ext cx="2500330" cy="307777"/>
          </a:xfrm>
          <a:prstGeom prst="rect">
            <a:avLst/>
          </a:prstGeom>
          <a:noFill/>
        </p:spPr>
        <p:txBody>
          <a:bodyPr wrap="square" rtlCol="0">
            <a:spAutoFit/>
          </a:bodyPr>
          <a:lstStyle/>
          <a:p>
            <a:r>
              <a:rPr lang="el-GR" sz="1400" dirty="0" err="1">
                <a:solidFill>
                  <a:prstClr val="white"/>
                </a:solidFill>
              </a:rPr>
              <a:t>Αρύβαλλος</a:t>
            </a:r>
            <a:r>
              <a:rPr lang="el-GR" sz="1400" dirty="0">
                <a:solidFill>
                  <a:prstClr val="white"/>
                </a:solidFill>
              </a:rPr>
              <a:t>. </a:t>
            </a:r>
            <a:r>
              <a:rPr lang="el-GR" sz="1400" dirty="0" err="1">
                <a:solidFill>
                  <a:prstClr val="white"/>
                </a:solidFill>
              </a:rPr>
              <a:t>περ</a:t>
            </a:r>
            <a:r>
              <a:rPr lang="el-GR" sz="1400" dirty="0">
                <a:solidFill>
                  <a:prstClr val="white"/>
                </a:solidFill>
              </a:rPr>
              <a:t>. 580-570 </a:t>
            </a:r>
            <a:r>
              <a:rPr lang="el-GR" sz="1400" dirty="0" err="1">
                <a:solidFill>
                  <a:prstClr val="white"/>
                </a:solidFill>
              </a:rPr>
              <a:t>π.Χ.</a:t>
            </a:r>
            <a:r>
              <a:rPr lang="el-GR" sz="1400" dirty="0">
                <a:solidFill>
                  <a:prstClr val="white"/>
                </a:solidFill>
              </a:rPr>
              <a:t> </a:t>
            </a:r>
          </a:p>
        </p:txBody>
      </p:sp>
      <p:pic>
        <p:nvPicPr>
          <p:cNvPr id="14" name="13 - Εικόνα" descr="αγγείο2.png"/>
          <p:cNvPicPr>
            <a:picLocks noChangeAspect="1"/>
          </p:cNvPicPr>
          <p:nvPr/>
        </p:nvPicPr>
        <p:blipFill>
          <a:blip r:embed="rId4"/>
          <a:stretch>
            <a:fillRect/>
          </a:stretch>
        </p:blipFill>
        <p:spPr>
          <a:xfrm>
            <a:off x="3071802" y="3714752"/>
            <a:ext cx="3244622" cy="2485503"/>
          </a:xfrm>
          <a:prstGeom prst="rect">
            <a:avLst/>
          </a:prstGeom>
          <a:ln>
            <a:noFill/>
          </a:ln>
          <a:effectLst>
            <a:softEdge rad="112500"/>
          </a:effectLst>
        </p:spPr>
      </p:pic>
      <p:sp>
        <p:nvSpPr>
          <p:cNvPr id="15" name="14 - TextBox"/>
          <p:cNvSpPr txBox="1"/>
          <p:nvPr/>
        </p:nvSpPr>
        <p:spPr>
          <a:xfrm>
            <a:off x="3500430" y="3143248"/>
            <a:ext cx="2286016" cy="646331"/>
          </a:xfrm>
          <a:prstGeom prst="rect">
            <a:avLst/>
          </a:prstGeom>
          <a:noFill/>
        </p:spPr>
        <p:txBody>
          <a:bodyPr wrap="square" rtlCol="0">
            <a:spAutoFit/>
          </a:bodyPr>
          <a:lstStyle/>
          <a:p>
            <a:pPr algn="ctr"/>
            <a:r>
              <a:rPr lang="el-GR" i="1" dirty="0">
                <a:solidFill>
                  <a:prstClr val="white"/>
                </a:solidFill>
              </a:rPr>
              <a:t>Ύστερη Κορινθιακή 1</a:t>
            </a:r>
            <a:r>
              <a:rPr lang="en-US" i="1" dirty="0">
                <a:solidFill>
                  <a:prstClr val="white"/>
                </a:solidFill>
              </a:rPr>
              <a:t>: 570</a:t>
            </a:r>
            <a:r>
              <a:rPr lang="el-GR" i="1" dirty="0">
                <a:solidFill>
                  <a:prstClr val="white"/>
                </a:solidFill>
              </a:rPr>
              <a:t> π.Χ.-</a:t>
            </a:r>
            <a:r>
              <a:rPr lang="el-GR" i="1" dirty="0" err="1">
                <a:solidFill>
                  <a:prstClr val="white"/>
                </a:solidFill>
              </a:rPr>
              <a:t>κ.ο.κ</a:t>
            </a:r>
            <a:r>
              <a:rPr lang="el-GR" i="1" dirty="0">
                <a:solidFill>
                  <a:prstClr val="white"/>
                </a:solidFill>
              </a:rPr>
              <a:t>.</a:t>
            </a:r>
          </a:p>
        </p:txBody>
      </p:sp>
      <p:sp>
        <p:nvSpPr>
          <p:cNvPr id="16" name="15 - TextBox"/>
          <p:cNvSpPr txBox="1"/>
          <p:nvPr/>
        </p:nvSpPr>
        <p:spPr>
          <a:xfrm>
            <a:off x="3428992" y="6143644"/>
            <a:ext cx="2643206" cy="307777"/>
          </a:xfrm>
          <a:prstGeom prst="rect">
            <a:avLst/>
          </a:prstGeom>
          <a:noFill/>
        </p:spPr>
        <p:txBody>
          <a:bodyPr wrap="square" rtlCol="0">
            <a:spAutoFit/>
          </a:bodyPr>
          <a:lstStyle/>
          <a:p>
            <a:r>
              <a:rPr lang="el-GR" sz="1400" dirty="0" err="1">
                <a:solidFill>
                  <a:prstClr val="white"/>
                </a:solidFill>
              </a:rPr>
              <a:t>Κιονωτός</a:t>
            </a:r>
            <a:r>
              <a:rPr lang="el-GR" sz="1400" dirty="0">
                <a:solidFill>
                  <a:prstClr val="white"/>
                </a:solidFill>
              </a:rPr>
              <a:t> κρατήρας570-550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65384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γγείο5.png"/>
          <p:cNvPicPr>
            <a:picLocks noGrp="1" noChangeAspect="1"/>
          </p:cNvPicPr>
          <p:nvPr>
            <p:ph idx="1"/>
          </p:nvPr>
        </p:nvPicPr>
        <p:blipFill>
          <a:blip r:embed="rId2"/>
          <a:stretch>
            <a:fillRect/>
          </a:stretch>
        </p:blipFill>
        <p:spPr>
          <a:xfrm>
            <a:off x="714348" y="1997580"/>
            <a:ext cx="4572032" cy="4022978"/>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sp>
        <p:nvSpPr>
          <p:cNvPr id="5" name="4 - TextBox"/>
          <p:cNvSpPr txBox="1"/>
          <p:nvPr/>
        </p:nvSpPr>
        <p:spPr>
          <a:xfrm>
            <a:off x="714348" y="1142984"/>
            <a:ext cx="8034116" cy="830997"/>
          </a:xfrm>
          <a:prstGeom prst="rect">
            <a:avLst/>
          </a:prstGeom>
          <a:noFill/>
        </p:spPr>
        <p:txBody>
          <a:bodyPr wrap="square" rtlCol="0">
            <a:spAutoFit/>
          </a:bodyPr>
          <a:lstStyle/>
          <a:p>
            <a:r>
              <a:rPr lang="el-GR" sz="2400" dirty="0">
                <a:solidFill>
                  <a:prstClr val="white"/>
                </a:solidFill>
              </a:rPr>
              <a:t>Με το ζωγράφο του Νέσσου αρχίζει η σειρά των μεγάλων Αθηναίων αγγειογράφων του μελανόμορφου ρυθμού.</a:t>
            </a:r>
          </a:p>
        </p:txBody>
      </p:sp>
      <p:sp>
        <p:nvSpPr>
          <p:cNvPr id="6" name="5 - TextBox"/>
          <p:cNvSpPr txBox="1"/>
          <p:nvPr/>
        </p:nvSpPr>
        <p:spPr>
          <a:xfrm>
            <a:off x="1159506" y="5949280"/>
            <a:ext cx="3571900" cy="523220"/>
          </a:xfrm>
          <a:prstGeom prst="rect">
            <a:avLst/>
          </a:prstGeom>
          <a:noFill/>
        </p:spPr>
        <p:txBody>
          <a:bodyPr wrap="square" rtlCol="0">
            <a:spAutoFit/>
          </a:bodyPr>
          <a:lstStyle/>
          <a:p>
            <a:r>
              <a:rPr lang="el-GR" sz="1400" dirty="0">
                <a:solidFill>
                  <a:prstClr val="white"/>
                </a:solidFill>
              </a:rPr>
              <a:t>Αττικός αμφορέας με την πάλη του Ηρακλή-Νέσσου, Αθήνα 4</a:t>
            </a:r>
            <a:r>
              <a:rPr lang="el-GR" sz="1200" dirty="0">
                <a:solidFill>
                  <a:prstClr val="white"/>
                </a:solidFill>
              </a:rPr>
              <a:t>ο</a:t>
            </a:r>
            <a:r>
              <a:rPr lang="el-GR" sz="1400" dirty="0">
                <a:solidFill>
                  <a:prstClr val="white"/>
                </a:solidFill>
              </a:rPr>
              <a:t> τέταρτο του 7ου αι. </a:t>
            </a:r>
            <a:r>
              <a:rPr lang="el-GR" sz="1400" dirty="0" err="1">
                <a:solidFill>
                  <a:prstClr val="white"/>
                </a:solidFill>
              </a:rPr>
              <a:t>π.Χ.</a:t>
            </a:r>
            <a:endParaRPr lang="el-GR" sz="1400" dirty="0">
              <a:solidFill>
                <a:prstClr val="white"/>
              </a:solidFill>
            </a:endParaRPr>
          </a:p>
        </p:txBody>
      </p:sp>
      <p:sp>
        <p:nvSpPr>
          <p:cNvPr id="7" name="6 - TextBox"/>
          <p:cNvSpPr txBox="1"/>
          <p:nvPr/>
        </p:nvSpPr>
        <p:spPr>
          <a:xfrm>
            <a:off x="5572132" y="2428868"/>
            <a:ext cx="2786082" cy="2554545"/>
          </a:xfrm>
          <a:prstGeom prst="rect">
            <a:avLst/>
          </a:prstGeom>
          <a:noFill/>
        </p:spPr>
        <p:txBody>
          <a:bodyPr wrap="square" rtlCol="0">
            <a:spAutoFit/>
          </a:bodyPr>
          <a:lstStyle/>
          <a:p>
            <a:r>
              <a:rPr lang="el-GR" sz="2000" dirty="0">
                <a:solidFill>
                  <a:prstClr val="white"/>
                </a:solidFill>
              </a:rPr>
              <a:t>Στο λαιμό παριστάνεται η πάλη του Ηρακλή με τον Κένταυρο Νέσσο, ενώ στην κοιλιά οι Γοργόνες, αδελφές της αποκεφαλισμένης από τον Περσέα Μέδουσας, καταδιώκουν τον ήρωα.</a:t>
            </a:r>
          </a:p>
        </p:txBody>
      </p:sp>
    </p:spTree>
    <p:extLst>
      <p:ext uri="{BB962C8B-B14F-4D97-AF65-F5344CB8AC3E}">
        <p14:creationId xmlns:p14="http://schemas.microsoft.com/office/powerpoint/2010/main" val="486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sz="1800" i="1" dirty="0" smtClean="0"/>
              <a:t>Πρώιμος μελανόμορφος: 610-580 </a:t>
            </a:r>
            <a:r>
              <a:rPr lang="el-GR" sz="1800" i="1" dirty="0" err="1" smtClean="0"/>
              <a:t>π.Χ.</a:t>
            </a:r>
            <a:endParaRPr lang="el-GR" sz="1800" i="1" dirty="0" smtClean="0"/>
          </a:p>
          <a:p>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FFC000"/>
                </a:solidFill>
              </a:rPr>
              <a:t>ΑΓΓΕΙΟΓΡΑΦΙΑ</a:t>
            </a:r>
            <a:endParaRPr lang="el-GR" sz="3600" dirty="0">
              <a:solidFill>
                <a:srgbClr val="FFC000"/>
              </a:solidFill>
            </a:endParaRPr>
          </a:p>
        </p:txBody>
      </p:sp>
      <p:pic>
        <p:nvPicPr>
          <p:cNvPr id="4" name="3 - Εικόνα" descr="αγγείο3.png"/>
          <p:cNvPicPr>
            <a:picLocks noChangeAspect="1"/>
          </p:cNvPicPr>
          <p:nvPr/>
        </p:nvPicPr>
        <p:blipFill>
          <a:blip r:embed="rId2"/>
          <a:stretch>
            <a:fillRect/>
          </a:stretch>
        </p:blipFill>
        <p:spPr>
          <a:xfrm>
            <a:off x="428596" y="1857364"/>
            <a:ext cx="4000528" cy="2969964"/>
          </a:xfrm>
          <a:prstGeom prst="rect">
            <a:avLst/>
          </a:prstGeom>
          <a:ln>
            <a:noFill/>
          </a:ln>
          <a:effectLst>
            <a:softEdge rad="112500"/>
          </a:effectLst>
        </p:spPr>
      </p:pic>
      <p:sp>
        <p:nvSpPr>
          <p:cNvPr id="5" name="4 - TextBox"/>
          <p:cNvSpPr txBox="1"/>
          <p:nvPr/>
        </p:nvSpPr>
        <p:spPr>
          <a:xfrm>
            <a:off x="857224" y="4786322"/>
            <a:ext cx="3214710" cy="523220"/>
          </a:xfrm>
          <a:prstGeom prst="rect">
            <a:avLst/>
          </a:prstGeom>
          <a:noFill/>
        </p:spPr>
        <p:txBody>
          <a:bodyPr wrap="square" rtlCol="0">
            <a:spAutoFit/>
          </a:bodyPr>
          <a:lstStyle/>
          <a:p>
            <a:r>
              <a:rPr lang="el-GR" sz="1400" dirty="0" err="1">
                <a:solidFill>
                  <a:prstClr val="white"/>
                </a:solidFill>
              </a:rPr>
              <a:t>Σκύφος</a:t>
            </a:r>
            <a:r>
              <a:rPr lang="el-GR" sz="1400" dirty="0">
                <a:solidFill>
                  <a:prstClr val="white"/>
                </a:solidFill>
              </a:rPr>
              <a:t> από την ομάδα των </a:t>
            </a:r>
            <a:r>
              <a:rPr lang="el-GR" sz="1400" dirty="0" err="1">
                <a:solidFill>
                  <a:prstClr val="white"/>
                </a:solidFill>
              </a:rPr>
              <a:t>Κωμαστών</a:t>
            </a:r>
            <a:r>
              <a:rPr lang="el-GR" sz="1400" dirty="0">
                <a:solidFill>
                  <a:prstClr val="white"/>
                </a:solidFill>
              </a:rPr>
              <a:t>, του ζωγράφου ΚΧ, Αθήνα </a:t>
            </a:r>
            <a:r>
              <a:rPr lang="el-GR" sz="1400" dirty="0" err="1">
                <a:solidFill>
                  <a:prstClr val="white"/>
                </a:solidFill>
              </a:rPr>
              <a:t>περ</a:t>
            </a:r>
            <a:r>
              <a:rPr lang="el-GR" sz="1400" dirty="0">
                <a:solidFill>
                  <a:prstClr val="white"/>
                </a:solidFill>
              </a:rPr>
              <a:t>. 570π.Χ. </a:t>
            </a:r>
          </a:p>
        </p:txBody>
      </p:sp>
      <p:pic>
        <p:nvPicPr>
          <p:cNvPr id="6" name="5 - Εικόνα" descr="αγγείο4.png"/>
          <p:cNvPicPr>
            <a:picLocks noChangeAspect="1"/>
          </p:cNvPicPr>
          <p:nvPr/>
        </p:nvPicPr>
        <p:blipFill>
          <a:blip r:embed="rId3"/>
          <a:stretch>
            <a:fillRect/>
          </a:stretch>
        </p:blipFill>
        <p:spPr>
          <a:xfrm>
            <a:off x="4572000" y="1857364"/>
            <a:ext cx="4071966" cy="2975183"/>
          </a:xfrm>
          <a:prstGeom prst="rect">
            <a:avLst/>
          </a:prstGeom>
          <a:ln>
            <a:noFill/>
          </a:ln>
          <a:effectLst>
            <a:softEdge rad="112500"/>
          </a:effectLst>
        </p:spPr>
      </p:pic>
      <p:sp>
        <p:nvSpPr>
          <p:cNvPr id="7" name="6 - TextBox"/>
          <p:cNvSpPr txBox="1"/>
          <p:nvPr/>
        </p:nvSpPr>
        <p:spPr>
          <a:xfrm>
            <a:off x="5286380" y="1500174"/>
            <a:ext cx="2857520" cy="369332"/>
          </a:xfrm>
          <a:prstGeom prst="rect">
            <a:avLst/>
          </a:prstGeom>
          <a:noFill/>
        </p:spPr>
        <p:txBody>
          <a:bodyPr wrap="square" rtlCol="0">
            <a:spAutoFit/>
          </a:bodyPr>
          <a:lstStyle/>
          <a:p>
            <a:pPr algn="ctr"/>
            <a:r>
              <a:rPr lang="el-GR" i="1" dirty="0">
                <a:solidFill>
                  <a:prstClr val="white"/>
                </a:solidFill>
              </a:rPr>
              <a:t>Εποχή των …: 580-560 </a:t>
            </a:r>
            <a:r>
              <a:rPr lang="el-GR" i="1" dirty="0" err="1">
                <a:solidFill>
                  <a:prstClr val="white"/>
                </a:solidFill>
              </a:rPr>
              <a:t>π.Χ.</a:t>
            </a:r>
            <a:endParaRPr lang="el-GR" i="1" dirty="0">
              <a:solidFill>
                <a:prstClr val="white"/>
              </a:solidFill>
            </a:endParaRPr>
          </a:p>
        </p:txBody>
      </p:sp>
      <p:sp>
        <p:nvSpPr>
          <p:cNvPr id="8" name="7 - TextBox"/>
          <p:cNvSpPr txBox="1"/>
          <p:nvPr/>
        </p:nvSpPr>
        <p:spPr>
          <a:xfrm>
            <a:off x="5214942" y="4786322"/>
            <a:ext cx="3000396" cy="523220"/>
          </a:xfrm>
          <a:prstGeom prst="rect">
            <a:avLst/>
          </a:prstGeom>
          <a:noFill/>
        </p:spPr>
        <p:txBody>
          <a:bodyPr wrap="square" rtlCol="0">
            <a:spAutoFit/>
          </a:bodyPr>
          <a:lstStyle/>
          <a:p>
            <a:r>
              <a:rPr lang="el-GR" sz="1400" dirty="0">
                <a:solidFill>
                  <a:prstClr val="white"/>
                </a:solidFill>
              </a:rPr>
              <a:t>Θραύσμα </a:t>
            </a:r>
            <a:r>
              <a:rPr lang="el-GR" sz="1400" dirty="0" err="1">
                <a:solidFill>
                  <a:prstClr val="white"/>
                </a:solidFill>
              </a:rPr>
              <a:t>δίνου</a:t>
            </a:r>
            <a:r>
              <a:rPr lang="el-GR" sz="1400" dirty="0">
                <a:solidFill>
                  <a:prstClr val="white"/>
                </a:solidFill>
              </a:rPr>
              <a:t> του Σοφίλου, Αθήνα 580-570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710212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887</Words>
  <Application>Microsoft Office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Χαρτί</vt:lpstr>
      <vt:lpstr>1_Χαρτί</vt:lpstr>
      <vt:lpstr>2_Χαρτί</vt:lpstr>
      <vt:lpstr>3_Χαρτί</vt:lpstr>
      <vt:lpstr>4_Χαρτί</vt:lpstr>
      <vt:lpstr>ΑΡΧΑΙΚΗ ΕΠΟΧΗ</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ΚΕΡΑΜΙΚΗ</dc:title>
  <dc:creator>USER</dc:creator>
  <cp:lastModifiedBy>USER</cp:lastModifiedBy>
  <cp:revision>6</cp:revision>
  <dcterms:created xsi:type="dcterms:W3CDTF">2018-05-18T12:08:03Z</dcterms:created>
  <dcterms:modified xsi:type="dcterms:W3CDTF">2018-05-24T10:10:18Z</dcterms:modified>
</cp:coreProperties>
</file>