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5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03ECD-5B33-4202-ADC1-2395BC42FAAD}" type="doc">
      <dgm:prSet loTypeId="urn:microsoft.com/office/officeart/2005/8/layout/hierarchy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12A744E7-9450-419D-91EE-C9A1F807B3C6}">
      <dgm:prSet phldrT="[Κείμενο]"/>
      <dgm:spPr>
        <a:ln>
          <a:solidFill>
            <a:schemeClr val="bg2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l-GR" dirty="0" smtClean="0"/>
            <a:t>Αρχιτεκτονικοί Ρυθμοί</a:t>
          </a:r>
          <a:endParaRPr lang="el-GR" dirty="0"/>
        </a:p>
      </dgm:t>
    </dgm:pt>
    <dgm:pt modelId="{BE4A945D-227E-4DF7-8861-B06F2D7E1667}" type="parTrans" cxnId="{3E2E6D57-75AB-4617-8C03-2D0F372BBA56}">
      <dgm:prSet/>
      <dgm:spPr/>
      <dgm:t>
        <a:bodyPr/>
        <a:lstStyle/>
        <a:p>
          <a:endParaRPr lang="el-GR"/>
        </a:p>
      </dgm:t>
    </dgm:pt>
    <dgm:pt modelId="{B45C7346-E71A-4D40-B6D9-2F41F2644CD5}" type="sibTrans" cxnId="{3E2E6D57-75AB-4617-8C03-2D0F372BBA56}">
      <dgm:prSet/>
      <dgm:spPr/>
      <dgm:t>
        <a:bodyPr/>
        <a:lstStyle/>
        <a:p>
          <a:endParaRPr lang="el-GR"/>
        </a:p>
      </dgm:t>
    </dgm:pt>
    <dgm:pt modelId="{BB71757A-E735-446E-9F5D-08DB2C82E71B}">
      <dgm:prSet phldrT="[Κείμενο]"/>
      <dgm:spPr>
        <a:ln>
          <a:solidFill>
            <a:schemeClr val="bg2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l-GR" dirty="0" smtClean="0"/>
            <a:t>Δωρικός Ρυθμός</a:t>
          </a:r>
          <a:endParaRPr lang="el-GR" dirty="0"/>
        </a:p>
      </dgm:t>
    </dgm:pt>
    <dgm:pt modelId="{2F2306D1-31F6-40F4-87C1-986BEED3CF18}" type="parTrans" cxnId="{A205FAF1-1FD2-4797-99D6-78CF44274DB5}">
      <dgm:prSet/>
      <dgm:spPr/>
      <dgm:t>
        <a:bodyPr/>
        <a:lstStyle/>
        <a:p>
          <a:endParaRPr lang="el-GR"/>
        </a:p>
      </dgm:t>
    </dgm:pt>
    <dgm:pt modelId="{D7BB9434-ACEA-41E1-A09A-F261B5D6167C}" type="sibTrans" cxnId="{A205FAF1-1FD2-4797-99D6-78CF44274DB5}">
      <dgm:prSet/>
      <dgm:spPr/>
      <dgm:t>
        <a:bodyPr/>
        <a:lstStyle/>
        <a:p>
          <a:endParaRPr lang="el-GR"/>
        </a:p>
      </dgm:t>
    </dgm:pt>
    <dgm:pt modelId="{5F60E6F7-AE8F-40FF-B0AC-E53F923A4D85}">
      <dgm:prSet phldrT="[Κείμενο]"/>
      <dgm:spPr>
        <a:ln>
          <a:solidFill>
            <a:schemeClr val="bg2">
              <a:lumMod val="75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l-GR" dirty="0" smtClean="0"/>
            <a:t>Ιωνικός Ρυθμός</a:t>
          </a:r>
          <a:endParaRPr lang="el-GR" dirty="0"/>
        </a:p>
      </dgm:t>
    </dgm:pt>
    <dgm:pt modelId="{FFB02DF1-C543-4731-B7FE-1E3A7BE1AB28}" type="parTrans" cxnId="{4F931462-067A-4483-B618-61BE4474706F}">
      <dgm:prSet/>
      <dgm:spPr/>
      <dgm:t>
        <a:bodyPr/>
        <a:lstStyle/>
        <a:p>
          <a:endParaRPr lang="el-GR"/>
        </a:p>
      </dgm:t>
    </dgm:pt>
    <dgm:pt modelId="{452F1CE5-0870-4E7A-8126-190445F6F5DD}" type="sibTrans" cxnId="{4F931462-067A-4483-B618-61BE4474706F}">
      <dgm:prSet/>
      <dgm:spPr/>
      <dgm:t>
        <a:bodyPr/>
        <a:lstStyle/>
        <a:p>
          <a:endParaRPr lang="el-GR"/>
        </a:p>
      </dgm:t>
    </dgm:pt>
    <dgm:pt modelId="{DC9C3569-1B56-4B98-8C66-163E446BBA20}" type="pres">
      <dgm:prSet presAssocID="{FFE03ECD-5B33-4202-ADC1-2395BC42FA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02C5EA6-81B0-41E8-B682-0C4FE4A7B0AD}" type="pres">
      <dgm:prSet presAssocID="{12A744E7-9450-419D-91EE-C9A1F807B3C6}" presName="hierRoot1" presStyleCnt="0"/>
      <dgm:spPr/>
    </dgm:pt>
    <dgm:pt modelId="{1ABD727D-5C58-4830-8D54-F657A2E15B72}" type="pres">
      <dgm:prSet presAssocID="{12A744E7-9450-419D-91EE-C9A1F807B3C6}" presName="composite" presStyleCnt="0"/>
      <dgm:spPr/>
    </dgm:pt>
    <dgm:pt modelId="{66D4C5A8-18E2-423F-9BF3-B2D99869912B}" type="pres">
      <dgm:prSet presAssocID="{12A744E7-9450-419D-91EE-C9A1F807B3C6}" presName="background" presStyleLbl="node0" presStyleIdx="0" presStyleCnt="1"/>
      <dgm:spPr/>
    </dgm:pt>
    <dgm:pt modelId="{7A43A7B6-385B-4550-87F5-B73A01412AB4}" type="pres">
      <dgm:prSet presAssocID="{12A744E7-9450-419D-91EE-C9A1F807B3C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30F13AB-8A14-4295-A086-6C2E9EC16709}" type="pres">
      <dgm:prSet presAssocID="{12A744E7-9450-419D-91EE-C9A1F807B3C6}" presName="hierChild2" presStyleCnt="0"/>
      <dgm:spPr/>
    </dgm:pt>
    <dgm:pt modelId="{8BB69D48-8840-4ACC-BA18-20C24C6B6437}" type="pres">
      <dgm:prSet presAssocID="{2F2306D1-31F6-40F4-87C1-986BEED3CF18}" presName="Name10" presStyleLbl="parChTrans1D2" presStyleIdx="0" presStyleCnt="2"/>
      <dgm:spPr/>
      <dgm:t>
        <a:bodyPr/>
        <a:lstStyle/>
        <a:p>
          <a:endParaRPr lang="el-GR"/>
        </a:p>
      </dgm:t>
    </dgm:pt>
    <dgm:pt modelId="{6D745D2A-8B12-4337-8780-A61F4344ED78}" type="pres">
      <dgm:prSet presAssocID="{BB71757A-E735-446E-9F5D-08DB2C82E71B}" presName="hierRoot2" presStyleCnt="0"/>
      <dgm:spPr/>
    </dgm:pt>
    <dgm:pt modelId="{CB3D4979-9CD6-454B-B657-BB659F72E114}" type="pres">
      <dgm:prSet presAssocID="{BB71757A-E735-446E-9F5D-08DB2C82E71B}" presName="composite2" presStyleCnt="0"/>
      <dgm:spPr/>
    </dgm:pt>
    <dgm:pt modelId="{029C87C5-9C49-4138-913D-2EE1EF14B9EF}" type="pres">
      <dgm:prSet presAssocID="{BB71757A-E735-446E-9F5D-08DB2C82E71B}" presName="background2" presStyleLbl="node2" presStyleIdx="0" presStyleCnt="2"/>
      <dgm:spPr/>
    </dgm:pt>
    <dgm:pt modelId="{89FCAEC2-368F-475A-9F73-123A3F6844CA}" type="pres">
      <dgm:prSet presAssocID="{BB71757A-E735-446E-9F5D-08DB2C82E71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ABD1BE2-F890-405C-A85F-E3203963E1CE}" type="pres">
      <dgm:prSet presAssocID="{BB71757A-E735-446E-9F5D-08DB2C82E71B}" presName="hierChild3" presStyleCnt="0"/>
      <dgm:spPr/>
    </dgm:pt>
    <dgm:pt modelId="{B12CFB6B-1872-4A6D-884A-4114DB1FAA86}" type="pres">
      <dgm:prSet presAssocID="{FFB02DF1-C543-4731-B7FE-1E3A7BE1AB28}" presName="Name10" presStyleLbl="parChTrans1D2" presStyleIdx="1" presStyleCnt="2"/>
      <dgm:spPr/>
      <dgm:t>
        <a:bodyPr/>
        <a:lstStyle/>
        <a:p>
          <a:endParaRPr lang="el-GR"/>
        </a:p>
      </dgm:t>
    </dgm:pt>
    <dgm:pt modelId="{BC960C53-599A-4CC9-82E4-9B8EA4B0A3AF}" type="pres">
      <dgm:prSet presAssocID="{5F60E6F7-AE8F-40FF-B0AC-E53F923A4D85}" presName="hierRoot2" presStyleCnt="0"/>
      <dgm:spPr/>
    </dgm:pt>
    <dgm:pt modelId="{ED2DB725-572E-40BE-9030-0F61342BC2A1}" type="pres">
      <dgm:prSet presAssocID="{5F60E6F7-AE8F-40FF-B0AC-E53F923A4D85}" presName="composite2" presStyleCnt="0"/>
      <dgm:spPr/>
    </dgm:pt>
    <dgm:pt modelId="{49549149-CD24-41A3-AC4C-899BCC240732}" type="pres">
      <dgm:prSet presAssocID="{5F60E6F7-AE8F-40FF-B0AC-E53F923A4D85}" presName="background2" presStyleLbl="node2" presStyleIdx="1" presStyleCnt="2"/>
      <dgm:spPr/>
    </dgm:pt>
    <dgm:pt modelId="{41BEC49F-A1EF-43E6-B6B3-095367CC2F39}" type="pres">
      <dgm:prSet presAssocID="{5F60E6F7-AE8F-40FF-B0AC-E53F923A4D8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1706F93-3AFE-4327-A5B5-27BEF12E82E5}" type="pres">
      <dgm:prSet presAssocID="{5F60E6F7-AE8F-40FF-B0AC-E53F923A4D85}" presName="hierChild3" presStyleCnt="0"/>
      <dgm:spPr/>
    </dgm:pt>
  </dgm:ptLst>
  <dgm:cxnLst>
    <dgm:cxn modelId="{3C399A2C-8788-4CD7-92C0-2EC6BEE52633}" type="presOf" srcId="{FFE03ECD-5B33-4202-ADC1-2395BC42FAAD}" destId="{DC9C3569-1B56-4B98-8C66-163E446BBA20}" srcOrd="0" destOrd="0" presId="urn:microsoft.com/office/officeart/2005/8/layout/hierarchy1"/>
    <dgm:cxn modelId="{A76236C7-AFE0-4360-857A-BA3D1005DB16}" type="presOf" srcId="{BB71757A-E735-446E-9F5D-08DB2C82E71B}" destId="{89FCAEC2-368F-475A-9F73-123A3F6844CA}" srcOrd="0" destOrd="0" presId="urn:microsoft.com/office/officeart/2005/8/layout/hierarchy1"/>
    <dgm:cxn modelId="{428EAFBD-B1ED-434E-8ACF-F0D1C962B927}" type="presOf" srcId="{2F2306D1-31F6-40F4-87C1-986BEED3CF18}" destId="{8BB69D48-8840-4ACC-BA18-20C24C6B6437}" srcOrd="0" destOrd="0" presId="urn:microsoft.com/office/officeart/2005/8/layout/hierarchy1"/>
    <dgm:cxn modelId="{80C3338F-1E17-4228-B5AA-AEAB700A40FC}" type="presOf" srcId="{5F60E6F7-AE8F-40FF-B0AC-E53F923A4D85}" destId="{41BEC49F-A1EF-43E6-B6B3-095367CC2F39}" srcOrd="0" destOrd="0" presId="urn:microsoft.com/office/officeart/2005/8/layout/hierarchy1"/>
    <dgm:cxn modelId="{A205FAF1-1FD2-4797-99D6-78CF44274DB5}" srcId="{12A744E7-9450-419D-91EE-C9A1F807B3C6}" destId="{BB71757A-E735-446E-9F5D-08DB2C82E71B}" srcOrd="0" destOrd="0" parTransId="{2F2306D1-31F6-40F4-87C1-986BEED3CF18}" sibTransId="{D7BB9434-ACEA-41E1-A09A-F261B5D6167C}"/>
    <dgm:cxn modelId="{4F931462-067A-4483-B618-61BE4474706F}" srcId="{12A744E7-9450-419D-91EE-C9A1F807B3C6}" destId="{5F60E6F7-AE8F-40FF-B0AC-E53F923A4D85}" srcOrd="1" destOrd="0" parTransId="{FFB02DF1-C543-4731-B7FE-1E3A7BE1AB28}" sibTransId="{452F1CE5-0870-4E7A-8126-190445F6F5DD}"/>
    <dgm:cxn modelId="{CB37B512-D2FE-4A93-BE12-679C4202BFE4}" type="presOf" srcId="{FFB02DF1-C543-4731-B7FE-1E3A7BE1AB28}" destId="{B12CFB6B-1872-4A6D-884A-4114DB1FAA86}" srcOrd="0" destOrd="0" presId="urn:microsoft.com/office/officeart/2005/8/layout/hierarchy1"/>
    <dgm:cxn modelId="{27DF616E-B8BC-428A-BCF0-A9A39170F395}" type="presOf" srcId="{12A744E7-9450-419D-91EE-C9A1F807B3C6}" destId="{7A43A7B6-385B-4550-87F5-B73A01412AB4}" srcOrd="0" destOrd="0" presId="urn:microsoft.com/office/officeart/2005/8/layout/hierarchy1"/>
    <dgm:cxn modelId="{3E2E6D57-75AB-4617-8C03-2D0F372BBA56}" srcId="{FFE03ECD-5B33-4202-ADC1-2395BC42FAAD}" destId="{12A744E7-9450-419D-91EE-C9A1F807B3C6}" srcOrd="0" destOrd="0" parTransId="{BE4A945D-227E-4DF7-8861-B06F2D7E1667}" sibTransId="{B45C7346-E71A-4D40-B6D9-2F41F2644CD5}"/>
    <dgm:cxn modelId="{CAD17923-2289-4E92-B051-65F0F60D45C1}" type="presParOf" srcId="{DC9C3569-1B56-4B98-8C66-163E446BBA20}" destId="{002C5EA6-81B0-41E8-B682-0C4FE4A7B0AD}" srcOrd="0" destOrd="0" presId="urn:microsoft.com/office/officeart/2005/8/layout/hierarchy1"/>
    <dgm:cxn modelId="{DA9FE5E9-3E58-4F45-8576-3EA05F473CCF}" type="presParOf" srcId="{002C5EA6-81B0-41E8-B682-0C4FE4A7B0AD}" destId="{1ABD727D-5C58-4830-8D54-F657A2E15B72}" srcOrd="0" destOrd="0" presId="urn:microsoft.com/office/officeart/2005/8/layout/hierarchy1"/>
    <dgm:cxn modelId="{C88DB34F-A975-41B5-BE2F-1C7C7FD5D1FE}" type="presParOf" srcId="{1ABD727D-5C58-4830-8D54-F657A2E15B72}" destId="{66D4C5A8-18E2-423F-9BF3-B2D99869912B}" srcOrd="0" destOrd="0" presId="urn:microsoft.com/office/officeart/2005/8/layout/hierarchy1"/>
    <dgm:cxn modelId="{C1E8F7AE-540B-4F63-BC92-34F001D132CF}" type="presParOf" srcId="{1ABD727D-5C58-4830-8D54-F657A2E15B72}" destId="{7A43A7B6-385B-4550-87F5-B73A01412AB4}" srcOrd="1" destOrd="0" presId="urn:microsoft.com/office/officeart/2005/8/layout/hierarchy1"/>
    <dgm:cxn modelId="{7A80BF34-3648-48B9-A591-F4A0B1B039A8}" type="presParOf" srcId="{002C5EA6-81B0-41E8-B682-0C4FE4A7B0AD}" destId="{E30F13AB-8A14-4295-A086-6C2E9EC16709}" srcOrd="1" destOrd="0" presId="urn:microsoft.com/office/officeart/2005/8/layout/hierarchy1"/>
    <dgm:cxn modelId="{A4F061CD-6894-4BDF-9FA3-405345A1A693}" type="presParOf" srcId="{E30F13AB-8A14-4295-A086-6C2E9EC16709}" destId="{8BB69D48-8840-4ACC-BA18-20C24C6B6437}" srcOrd="0" destOrd="0" presId="urn:microsoft.com/office/officeart/2005/8/layout/hierarchy1"/>
    <dgm:cxn modelId="{DE56D7F5-7906-4B6E-98C7-AE1AA949D09B}" type="presParOf" srcId="{E30F13AB-8A14-4295-A086-6C2E9EC16709}" destId="{6D745D2A-8B12-4337-8780-A61F4344ED78}" srcOrd="1" destOrd="0" presId="urn:microsoft.com/office/officeart/2005/8/layout/hierarchy1"/>
    <dgm:cxn modelId="{49538BAD-6FB5-4855-957E-1FC1094EA852}" type="presParOf" srcId="{6D745D2A-8B12-4337-8780-A61F4344ED78}" destId="{CB3D4979-9CD6-454B-B657-BB659F72E114}" srcOrd="0" destOrd="0" presId="urn:microsoft.com/office/officeart/2005/8/layout/hierarchy1"/>
    <dgm:cxn modelId="{42E93686-2CFB-434A-BF8C-05E2A0B8D626}" type="presParOf" srcId="{CB3D4979-9CD6-454B-B657-BB659F72E114}" destId="{029C87C5-9C49-4138-913D-2EE1EF14B9EF}" srcOrd="0" destOrd="0" presId="urn:microsoft.com/office/officeart/2005/8/layout/hierarchy1"/>
    <dgm:cxn modelId="{35126413-6133-4486-9322-E565DF6443A2}" type="presParOf" srcId="{CB3D4979-9CD6-454B-B657-BB659F72E114}" destId="{89FCAEC2-368F-475A-9F73-123A3F6844CA}" srcOrd="1" destOrd="0" presId="urn:microsoft.com/office/officeart/2005/8/layout/hierarchy1"/>
    <dgm:cxn modelId="{223B90C2-96F8-4527-9692-B43D0D25A9EA}" type="presParOf" srcId="{6D745D2A-8B12-4337-8780-A61F4344ED78}" destId="{3ABD1BE2-F890-405C-A85F-E3203963E1CE}" srcOrd="1" destOrd="0" presId="urn:microsoft.com/office/officeart/2005/8/layout/hierarchy1"/>
    <dgm:cxn modelId="{E70AE703-2DAB-420B-9327-8E194FADA521}" type="presParOf" srcId="{E30F13AB-8A14-4295-A086-6C2E9EC16709}" destId="{B12CFB6B-1872-4A6D-884A-4114DB1FAA86}" srcOrd="2" destOrd="0" presId="urn:microsoft.com/office/officeart/2005/8/layout/hierarchy1"/>
    <dgm:cxn modelId="{2BCE56B7-CC76-4E9A-817D-DFB58F0720DF}" type="presParOf" srcId="{E30F13AB-8A14-4295-A086-6C2E9EC16709}" destId="{BC960C53-599A-4CC9-82E4-9B8EA4B0A3AF}" srcOrd="3" destOrd="0" presId="urn:microsoft.com/office/officeart/2005/8/layout/hierarchy1"/>
    <dgm:cxn modelId="{D4FCB142-63AA-4FDD-8FDE-555EB03C8238}" type="presParOf" srcId="{BC960C53-599A-4CC9-82E4-9B8EA4B0A3AF}" destId="{ED2DB725-572E-40BE-9030-0F61342BC2A1}" srcOrd="0" destOrd="0" presId="urn:microsoft.com/office/officeart/2005/8/layout/hierarchy1"/>
    <dgm:cxn modelId="{2AE279FD-F5C1-4932-99CA-8A51377637C8}" type="presParOf" srcId="{ED2DB725-572E-40BE-9030-0F61342BC2A1}" destId="{49549149-CD24-41A3-AC4C-899BCC240732}" srcOrd="0" destOrd="0" presId="urn:microsoft.com/office/officeart/2005/8/layout/hierarchy1"/>
    <dgm:cxn modelId="{15724E23-60BB-448A-A720-E2ADA6A660D5}" type="presParOf" srcId="{ED2DB725-572E-40BE-9030-0F61342BC2A1}" destId="{41BEC49F-A1EF-43E6-B6B3-095367CC2F39}" srcOrd="1" destOrd="0" presId="urn:microsoft.com/office/officeart/2005/8/layout/hierarchy1"/>
    <dgm:cxn modelId="{23FC3C52-6CF9-475B-B432-9D58CDFCEF4B}" type="presParOf" srcId="{BC960C53-599A-4CC9-82E4-9B8EA4B0A3AF}" destId="{F1706F93-3AFE-4327-A5B5-27BEF12E82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CFB6B-1872-4A6D-884A-4114DB1FAA86}">
      <dsp:nvSpPr>
        <dsp:cNvPr id="0" name=""/>
        <dsp:cNvSpPr/>
      </dsp:nvSpPr>
      <dsp:spPr>
        <a:xfrm>
          <a:off x="3809307" y="1615587"/>
          <a:ext cx="1553197" cy="739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30"/>
              </a:lnTo>
              <a:lnTo>
                <a:pt x="1553197" y="503730"/>
              </a:lnTo>
              <a:lnTo>
                <a:pt x="1553197" y="7391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69D48-8840-4ACC-BA18-20C24C6B6437}">
      <dsp:nvSpPr>
        <dsp:cNvPr id="0" name=""/>
        <dsp:cNvSpPr/>
      </dsp:nvSpPr>
      <dsp:spPr>
        <a:xfrm>
          <a:off x="2256109" y="1615587"/>
          <a:ext cx="1553197" cy="739180"/>
        </a:xfrm>
        <a:custGeom>
          <a:avLst/>
          <a:gdLst/>
          <a:ahLst/>
          <a:cxnLst/>
          <a:rect l="0" t="0" r="0" b="0"/>
          <a:pathLst>
            <a:path>
              <a:moveTo>
                <a:pt x="1553197" y="0"/>
              </a:moveTo>
              <a:lnTo>
                <a:pt x="1553197" y="503730"/>
              </a:lnTo>
              <a:lnTo>
                <a:pt x="0" y="503730"/>
              </a:lnTo>
              <a:lnTo>
                <a:pt x="0" y="7391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4C5A8-18E2-423F-9BF3-B2D99869912B}">
      <dsp:nvSpPr>
        <dsp:cNvPr id="0" name=""/>
        <dsp:cNvSpPr/>
      </dsp:nvSpPr>
      <dsp:spPr>
        <a:xfrm>
          <a:off x="2538509" y="1674"/>
          <a:ext cx="2541595" cy="1613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43A7B6-385B-4550-87F5-B73A01412AB4}">
      <dsp:nvSpPr>
        <dsp:cNvPr id="0" name=""/>
        <dsp:cNvSpPr/>
      </dsp:nvSpPr>
      <dsp:spPr>
        <a:xfrm>
          <a:off x="2820908" y="269954"/>
          <a:ext cx="2541595" cy="1613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Αρχιτεκτονικοί Ρυθμοί</a:t>
          </a:r>
          <a:endParaRPr lang="el-GR" sz="2700" kern="1200" dirty="0"/>
        </a:p>
      </dsp:txBody>
      <dsp:txXfrm>
        <a:off x="2868178" y="317224"/>
        <a:ext cx="2447055" cy="1519373"/>
      </dsp:txXfrm>
    </dsp:sp>
    <dsp:sp modelId="{029C87C5-9C49-4138-913D-2EE1EF14B9EF}">
      <dsp:nvSpPr>
        <dsp:cNvPr id="0" name=""/>
        <dsp:cNvSpPr/>
      </dsp:nvSpPr>
      <dsp:spPr>
        <a:xfrm>
          <a:off x="985311" y="2354768"/>
          <a:ext cx="2541595" cy="1613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FCAEC2-368F-475A-9F73-123A3F6844CA}">
      <dsp:nvSpPr>
        <dsp:cNvPr id="0" name=""/>
        <dsp:cNvSpPr/>
      </dsp:nvSpPr>
      <dsp:spPr>
        <a:xfrm>
          <a:off x="1267711" y="2623048"/>
          <a:ext cx="2541595" cy="1613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Δωρικός Ρυθμός</a:t>
          </a:r>
          <a:endParaRPr lang="el-GR" sz="2700" kern="1200" dirty="0"/>
        </a:p>
      </dsp:txBody>
      <dsp:txXfrm>
        <a:off x="1314981" y="2670318"/>
        <a:ext cx="2447055" cy="1519373"/>
      </dsp:txXfrm>
    </dsp:sp>
    <dsp:sp modelId="{49549149-CD24-41A3-AC4C-899BCC240732}">
      <dsp:nvSpPr>
        <dsp:cNvPr id="0" name=""/>
        <dsp:cNvSpPr/>
      </dsp:nvSpPr>
      <dsp:spPr>
        <a:xfrm>
          <a:off x="4091706" y="2354768"/>
          <a:ext cx="2541595" cy="16139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BEC49F-A1EF-43E6-B6B3-095367CC2F39}">
      <dsp:nvSpPr>
        <dsp:cNvPr id="0" name=""/>
        <dsp:cNvSpPr/>
      </dsp:nvSpPr>
      <dsp:spPr>
        <a:xfrm>
          <a:off x="4374106" y="2623048"/>
          <a:ext cx="2541595" cy="1613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Ιωνικός Ρυθμός</a:t>
          </a:r>
          <a:endParaRPr lang="el-GR" sz="2700" kern="1200" dirty="0"/>
        </a:p>
      </dsp:txBody>
      <dsp:txXfrm>
        <a:off x="4421376" y="2670318"/>
        <a:ext cx="2447055" cy="1519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4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628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497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24754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003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60119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239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93435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528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670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226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7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92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4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120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53693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3748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810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657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75826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954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725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0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10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718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141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291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94927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135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28636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7869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94945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883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2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13295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435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604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2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5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365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7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1761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2261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3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7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9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3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5963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000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0683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827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5295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4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54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1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97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81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47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6107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57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1229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55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37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8290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8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61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7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55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02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1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5959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70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0188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2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46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5626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45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15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46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48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19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88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9479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15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10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149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617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6489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48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672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68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73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514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10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1928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2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20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0332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092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8528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02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168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681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69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64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71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422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931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118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34850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081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693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25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691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738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42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128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3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378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50949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615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76960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563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7498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037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414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867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812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4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9665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0587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437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8601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8231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4653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3397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6476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7144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8943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1511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F34D58-992B-4EB6-A3F2-8AA937A59154}" type="datetimeFigureOut">
              <a:rPr lang="el-GR" smtClean="0">
                <a:solidFill>
                  <a:srgbClr val="FEFAC9"/>
                </a:solidFill>
              </a:rPr>
              <a:pPr/>
              <a:t>23/5/2018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FEFAC9"/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DE0069-B093-471B-963B-AAC72FD51957}" type="slidenum">
              <a:rPr lang="el-GR" smtClean="0">
                <a:solidFill>
                  <a:srgbClr val="FEFAC9"/>
                </a:solidFill>
              </a:rPr>
              <a:pPr/>
              <a:t>‹#›</a:t>
            </a:fld>
            <a:endParaRPr lang="el-GR">
              <a:solidFill>
                <a:srgbClr val="FEFAC9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5906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οσχοφόρο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86116" y="785794"/>
            <a:ext cx="8305800" cy="1143000"/>
          </a:xfrm>
        </p:spPr>
        <p:txBody>
          <a:bodyPr/>
          <a:lstStyle/>
          <a:p>
            <a:r>
              <a:rPr lang="el-GR" dirty="0" smtClean="0"/>
              <a:t>(7</a:t>
            </a:r>
            <a:r>
              <a:rPr lang="el-GR" baseline="30000" dirty="0" smtClean="0"/>
              <a:t>Ος</a:t>
            </a:r>
            <a:r>
              <a:rPr lang="el-GR" dirty="0" smtClean="0"/>
              <a:t>-6</a:t>
            </a:r>
            <a:r>
              <a:rPr lang="el-GR" baseline="30000" dirty="0" smtClean="0"/>
              <a:t>Ος</a:t>
            </a:r>
            <a:r>
              <a:rPr lang="el-GR" dirty="0" smtClean="0"/>
              <a:t> αι. </a:t>
            </a:r>
            <a:r>
              <a:rPr lang="el-GR" dirty="0" err="1" smtClean="0"/>
              <a:t>π.Χ.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000364" y="214290"/>
            <a:ext cx="8305800" cy="709384"/>
          </a:xfrm>
        </p:spPr>
        <p:txBody>
          <a:bodyPr/>
          <a:lstStyle/>
          <a:p>
            <a:r>
              <a:rPr lang="el-GR" sz="4000" dirty="0" smtClean="0"/>
              <a:t>ΑΡΧΑΙΚΗ ΕΠΟΧΗ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3415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τύποι αρχαίων ναώ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7772400" cy="45720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ΑΡΧΙΤΕΚΤΟΝΙΚΗ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2400" u="sng" dirty="0" smtClean="0"/>
              <a:t>Βασικοί Όροι(2)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Ολόκληρο το οικοδόμημα πατά πάνω σε μία βάση που λέγεται «κρηπίδα».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Η πάνω βαθμίδα του </a:t>
            </a:r>
            <a:r>
              <a:rPr lang="el-GR" sz="2400" dirty="0" err="1" smtClean="0"/>
              <a:t>κρηπιδόματος</a:t>
            </a:r>
            <a:r>
              <a:rPr lang="el-GR" sz="2400" dirty="0" smtClean="0"/>
              <a:t> αποτελεί τον «στυλοβάτη».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Οι οριζόντιες δοκοί που επιστέφουν τους κίονες αποτελούν το «επιστύλιο».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Το μέρος του ναού πάνω από τα κιονόκρανα ονομάζεται «θριγκός».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ΑΡΧΙΤΕΚΤΟΝΙΚΗ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7901014" cy="4238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ΑΡΧΙΤΕΚΤΟΝΙΚΗ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Δωρικός Ρυθμός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Ιωνικός Ρυθμός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Οι κίονες πατούν κατευθείαν στην κρηπίδα, χωρίς ιδιαίτερη βάση.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Οι κίονες έχουν ιδιαίτερη βάση και διαφορετικής μορφής κιονόκρανα (με έλικες).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</a:t>
                      </a:r>
                      <a:r>
                        <a:rPr lang="el-GR" sz="2000" baseline="0" dirty="0" smtClean="0"/>
                        <a:t> κίονας έχει μικρότερο αριθμό ραβδώσεων (16-20) που συναντώνται σε οξείες ράχες (ακμές).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 κίονας έχει περισσότερες ραβδώσεις (24-44) με επίπεδες ράχες (ταινίες).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 κίονας είναι βραχύτερος και παχύτερος</a:t>
                      </a:r>
                      <a:r>
                        <a:rPr lang="el-GR" sz="2000" baseline="0" dirty="0" smtClean="0"/>
                        <a:t> από τον ιωνικό.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 κίονας</a:t>
                      </a:r>
                      <a:r>
                        <a:rPr lang="el-GR" sz="2000" baseline="0" dirty="0" smtClean="0"/>
                        <a:t> είναι ψιλόλιγνος.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Πάνω από το επιστύλιο υπάρχουν τα «τρίγλυφα» και οι «μετόπες» και τέλος το «αέτωμα».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Αντί για τρίγλυφα και μετώπες υπάρχει η «ζωφόρος».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ΑΡΧΙΤΕΚΤΟΝΙΚΗ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ΑΡΧΙΤΕΚΤΟΝΙΚΗ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5 - Θέση περιεχομένου" descr="ιωνικός.gif"/>
          <p:cNvPicPr>
            <a:picLocks noGrp="1" noChangeAspect="1"/>
          </p:cNvPicPr>
          <p:nvPr>
            <p:ph idx="1"/>
          </p:nvPr>
        </p:nvPicPr>
        <p:blipFill>
          <a:blip r:embed="rId2"/>
          <a:srcRect l="20677" t="-2113"/>
          <a:stretch>
            <a:fillRect/>
          </a:stretch>
        </p:blipFill>
        <p:spPr>
          <a:xfrm>
            <a:off x="4786314" y="1857364"/>
            <a:ext cx="3571900" cy="4143404"/>
          </a:xfrm>
        </p:spPr>
      </p:pic>
      <p:pic>
        <p:nvPicPr>
          <p:cNvPr id="7" name="6 - Εικόνα" descr="δωρικός.gif"/>
          <p:cNvPicPr>
            <a:picLocks noChangeAspect="1"/>
          </p:cNvPicPr>
          <p:nvPr/>
        </p:nvPicPr>
        <p:blipFill>
          <a:blip r:embed="rId3"/>
          <a:srcRect l="10161" t="1183"/>
          <a:stretch>
            <a:fillRect/>
          </a:stretch>
        </p:blipFill>
        <p:spPr>
          <a:xfrm>
            <a:off x="714348" y="1928802"/>
            <a:ext cx="3705236" cy="4110055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1428728" y="135729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>
                <a:solidFill>
                  <a:prstClr val="white"/>
                </a:solidFill>
              </a:rPr>
              <a:t>Δωρικός Ρυθμός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429256" y="135729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>
                <a:solidFill>
                  <a:prstClr val="white"/>
                </a:solidFill>
              </a:rPr>
              <a:t>Ιωνικός Ρυθμός</a:t>
            </a:r>
          </a:p>
        </p:txBody>
      </p:sp>
    </p:spTree>
    <p:extLst>
      <p:ext uri="{BB962C8B-B14F-4D97-AF65-F5344CB8AC3E}">
        <p14:creationId xmlns:p14="http://schemas.microsoft.com/office/powerpoint/2010/main" val="8844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dirty="0" smtClean="0"/>
              <a:t>Χαρακτηριστικά της περιόδου: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Η οικονομία εξακολουθεί να είναι αγροτική και αναπτύσσεται ολοένα και περισσότερο η ναυτιλία, το εμπόριο και η βιοτεχνία.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Μετασχηματισμός της φυλετικής κοινωνίας σε πολιτική: -- -- 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Υποχώρηση της βασιλείας </a:t>
            </a:r>
          </a:p>
          <a:p>
            <a:pPr>
              <a:buNone/>
            </a:pPr>
            <a:r>
              <a:rPr lang="el-GR" sz="2400" dirty="0" smtClean="0"/>
              <a:t>	- 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Αριστοκρατία </a:t>
            </a:r>
            <a:r>
              <a:rPr lang="el-GR" sz="2400" dirty="0" smtClean="0"/>
              <a:t>(πολεμιστές ευγενικής καταγωγής)</a:t>
            </a:r>
          </a:p>
          <a:p>
            <a:pPr>
              <a:buNone/>
            </a:pPr>
            <a:r>
              <a:rPr lang="el-GR" sz="2400" dirty="0" smtClean="0"/>
              <a:t>	- 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Τιμοκρατία</a:t>
            </a:r>
            <a:r>
              <a:rPr lang="el-GR" sz="2400" dirty="0" smtClean="0"/>
              <a:t>: λόγω της απόκτησης πλούτου από μη ευγενείς, υιοθετήθηκε ως κριτήριο ανόδου στην εξουσία το τίμημα, δηλαδή η περιουσία. </a:t>
            </a:r>
          </a:p>
          <a:p>
            <a:pPr>
              <a:buNone/>
            </a:pPr>
            <a:r>
              <a:rPr lang="el-GR" sz="2400" dirty="0" smtClean="0"/>
              <a:t>	- 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Τυραννία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ΑΡΧΑΙΚΗ ΕΠΟΧΗ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ποικισμό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281" y="1524000"/>
            <a:ext cx="7113437" cy="45720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Β΄ ΕΛΛΗΝΙΚΟΣ ΑΠΟΙΚΙΣΜΟΣ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l-GR" sz="2400" dirty="0" smtClean="0"/>
              <a:t>Αίτια :</a:t>
            </a:r>
          </a:p>
          <a:p>
            <a:pPr marL="514350" indent="-514350">
              <a:buFont typeface="+mj-lt"/>
              <a:buAutoNum type="arabicParenR"/>
            </a:pPr>
            <a:r>
              <a:rPr lang="el-GR" sz="2400" dirty="0" smtClean="0"/>
              <a:t>Η ανάγκη για περισσότερη καλλιεργήσιμη γη</a:t>
            </a:r>
          </a:p>
          <a:p>
            <a:pPr marL="514350" indent="-514350">
              <a:buFont typeface="+mj-lt"/>
              <a:buAutoNum type="arabicParenR"/>
            </a:pPr>
            <a:r>
              <a:rPr lang="el-GR" sz="2400" dirty="0" smtClean="0"/>
              <a:t>Η ανάγκη προμήθειας πρώτων υλών, κυρίως μετάλλων</a:t>
            </a:r>
          </a:p>
          <a:p>
            <a:pPr marL="514350" indent="-514350">
              <a:buFont typeface="+mj-lt"/>
              <a:buAutoNum type="arabicParenR"/>
            </a:pPr>
            <a:r>
              <a:rPr lang="el-GR" sz="2400" dirty="0" smtClean="0"/>
              <a:t>Πολιτικές διαμάχες</a:t>
            </a:r>
          </a:p>
          <a:p>
            <a:pPr marL="514350" indent="-514350">
              <a:buNone/>
            </a:pPr>
            <a:endParaRPr lang="el-GR" sz="2400" dirty="0" smtClean="0"/>
          </a:p>
          <a:p>
            <a:pPr marL="514350" indent="-514350">
              <a:buNone/>
            </a:pPr>
            <a:r>
              <a:rPr lang="el-GR" sz="2400" dirty="0" smtClean="0"/>
              <a:t>Αποτελέσματα:</a:t>
            </a:r>
          </a:p>
          <a:p>
            <a:pPr marL="514350" indent="-514350">
              <a:buFont typeface="+mj-lt"/>
              <a:buAutoNum type="arabicParenR"/>
            </a:pPr>
            <a:r>
              <a:rPr lang="el-GR" sz="2400" dirty="0" smtClean="0"/>
              <a:t>Ανάπτυξη του εμπορίου λόγω της ίδρυσης ελληνικών αποικιών σε όλη τη Μεσόγειο.</a:t>
            </a:r>
          </a:p>
          <a:p>
            <a:pPr marL="514350" indent="-514350">
              <a:buFont typeface="+mj-lt"/>
              <a:buAutoNum type="arabicParenR"/>
            </a:pPr>
            <a:r>
              <a:rPr lang="el-GR" sz="2400" dirty="0" smtClean="0"/>
              <a:t>Ανάπτυξη της βιοτεχνίας λόγω της ζήτησης βιοτεχνικών προϊόντων</a:t>
            </a:r>
          </a:p>
          <a:p>
            <a:pPr marL="514350" indent="-514350">
              <a:buFont typeface="+mj-lt"/>
              <a:buAutoNum type="arabicParenR"/>
            </a:pPr>
            <a:r>
              <a:rPr lang="el-GR" sz="2400" dirty="0" smtClean="0"/>
              <a:t>Διάδοση του ελληνικού νομίσματος</a:t>
            </a:r>
          </a:p>
          <a:p>
            <a:pPr marL="514350" indent="-514350">
              <a:buFont typeface="+mj-lt"/>
              <a:buAutoNum type="arabicParenR"/>
            </a:pPr>
            <a:endParaRPr lang="el-GR" sz="2400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Β΄ ΕΛΛΗΝΙΚΟΣ ΑΠΟΙΚΙΣΜΟΣ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9582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sz="2400" dirty="0" smtClean="0"/>
              <a:t>Τον 7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αι. </a:t>
            </a:r>
            <a:r>
              <a:rPr lang="el-GR" sz="2400" dirty="0" err="1" smtClean="0"/>
              <a:t>π.Χ.</a:t>
            </a:r>
            <a:r>
              <a:rPr lang="el-GR" sz="2400" dirty="0" smtClean="0"/>
              <a:t>  Οι πόλεις δείχνουν ενδιαφέρον για κτήρια που σχετίζονται με τη λατρεία. Κύρια θέση ανάμεσα σε αυτά κατέχουν οι ναοί, που σκοπός τους είναι να στεγάσουν το λατρευτικό άγαλμα της θεότητας.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Σημαντικό ρόλο στη δημιουργία των ναών έπαιξαν οι επαφές που ανέπτυξαν οι Έλληνες με τον κόσμο της Ανατολής. 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Μνημειακή αρχιτεκτονική.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Κατά τον 7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αι. οι κατασκευές των οικοδομημάτων εξακολουθούν να είναι ευτελείς.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Οι ναοί αρχικά κτίζονται από ξύλο. Στη συνέχεια το ξύλο αντικαθίσταται από πέτρα και συχνά από μάρμαρο.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ΑΡΧΙΤΕΚΤΟΝΙΚΗ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l-GR" sz="2400" u="sng" dirty="0" smtClean="0"/>
              <a:t>Μέρη του Ναού</a:t>
            </a:r>
          </a:p>
          <a:p>
            <a:pPr algn="ctr">
              <a:buNone/>
            </a:pPr>
            <a:endParaRPr lang="el-GR" sz="2400" u="sng" dirty="0" smtClean="0"/>
          </a:p>
          <a:p>
            <a:pPr>
              <a:buNone/>
            </a:pPr>
            <a:r>
              <a:rPr lang="el-GR" sz="2400" dirty="0" smtClean="0"/>
              <a:t>Οι ελληνικοί ναοί συνήθως αποτελούνται από:</a:t>
            </a:r>
          </a:p>
          <a:p>
            <a:pPr>
              <a:buNone/>
            </a:pPr>
            <a:r>
              <a:rPr lang="el-GR" sz="2400" dirty="0" smtClean="0"/>
              <a:t>	- Τον κυρίως ναό, που λέγεται </a:t>
            </a:r>
            <a:r>
              <a:rPr lang="el-GR" sz="2400" b="1" dirty="0" smtClean="0">
                <a:solidFill>
                  <a:schemeClr val="bg2">
                    <a:lumMod val="50000"/>
                  </a:schemeClr>
                </a:solidFill>
              </a:rPr>
              <a:t>«σηκός»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2400" dirty="0" smtClean="0"/>
              <a:t>και στεγάζει το λατρευτικό άγαλμα.</a:t>
            </a:r>
          </a:p>
          <a:p>
            <a:pPr>
              <a:buNone/>
            </a:pPr>
            <a:r>
              <a:rPr lang="el-GR" sz="2400" b="1" dirty="0" smtClean="0"/>
              <a:t>	- </a:t>
            </a:r>
            <a:r>
              <a:rPr lang="el-GR" sz="2400" dirty="0" smtClean="0"/>
              <a:t>Ένα μικρό χώρο μπροστά από το σηκό που λέγεται </a:t>
            </a:r>
            <a:r>
              <a:rPr lang="el-GR" sz="2400" b="1" dirty="0" smtClean="0">
                <a:solidFill>
                  <a:schemeClr val="bg1"/>
                </a:solidFill>
              </a:rPr>
              <a:t>«πρόναος»</a:t>
            </a:r>
            <a:r>
              <a:rPr lang="el-GR" sz="2400" dirty="0" smtClean="0"/>
              <a:t>.</a:t>
            </a:r>
          </a:p>
          <a:p>
            <a:pPr>
              <a:buNone/>
            </a:pPr>
            <a:r>
              <a:rPr lang="el-GR" sz="2400" dirty="0" smtClean="0"/>
              <a:t>	- Έναν αντίστοιχο χώρο στο πίσω μέρος του σηκού που λέγεται </a:t>
            </a:r>
            <a:r>
              <a:rPr lang="el-GR" sz="2400" b="1" dirty="0" smtClean="0">
                <a:solidFill>
                  <a:schemeClr val="bg1"/>
                </a:solidFill>
              </a:rPr>
              <a:t>«οπισθόδομος</a:t>
            </a:r>
            <a:r>
              <a:rPr lang="el-GR" sz="2400" dirty="0" smtClean="0">
                <a:solidFill>
                  <a:schemeClr val="bg1"/>
                </a:solidFill>
              </a:rPr>
              <a:t>»</a:t>
            </a:r>
            <a:r>
              <a:rPr lang="el-GR" sz="2400" dirty="0" smtClean="0"/>
              <a:t>.</a:t>
            </a:r>
          </a:p>
          <a:p>
            <a:pPr>
              <a:buNone/>
            </a:pPr>
            <a:r>
              <a:rPr lang="el-GR" sz="2400" dirty="0" smtClean="0"/>
              <a:t>	- Οι πιο μεγαλοπρεπείς ναοί περιβάλλονται γύρω γύρω από κίονες που δημιουργούν το </a:t>
            </a:r>
            <a:r>
              <a:rPr lang="el-GR" sz="2400" b="1" dirty="0" smtClean="0">
                <a:solidFill>
                  <a:schemeClr val="bg1"/>
                </a:solidFill>
              </a:rPr>
              <a:t>«πτερόν»</a:t>
            </a:r>
            <a:r>
              <a:rPr lang="el-GR" sz="2400" dirty="0" smtClean="0"/>
              <a:t>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ΑΡΧΙΤΕΚΤΟΝΙΚΗ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ΡΧΙΤΕΚΤΟΝΙΚΗ+κάτοψη+και+τομή+του+αρχαίου+ελληνικού+ναού.jpg"/>
          <p:cNvPicPr>
            <a:picLocks noGrp="1" noChangeAspect="1"/>
          </p:cNvPicPr>
          <p:nvPr>
            <p:ph idx="1"/>
          </p:nvPr>
        </p:nvPicPr>
        <p:blipFill>
          <a:blip r:embed="rId2"/>
          <a:srcRect l="781" t="29166" r="37109" b="31771"/>
          <a:stretch>
            <a:fillRect/>
          </a:stretch>
        </p:blipFill>
        <p:spPr>
          <a:xfrm>
            <a:off x="1000100" y="2143116"/>
            <a:ext cx="7078077" cy="3338716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ΑΡΧΙΤΕΚΤΟΝΙΚΗ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712854" y="3244334"/>
            <a:ext cx="171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u="sng" dirty="0">
                <a:solidFill>
                  <a:prstClr val="white"/>
                </a:solidFill>
              </a:rPr>
              <a:t>Μέρη του Ναού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214546" y="142873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>
                <a:solidFill>
                  <a:prstClr val="white"/>
                </a:solidFill>
              </a:rPr>
              <a:t>Μέρη του Ναού</a:t>
            </a:r>
          </a:p>
        </p:txBody>
      </p:sp>
    </p:spTree>
    <p:extLst>
      <p:ext uri="{BB962C8B-B14F-4D97-AF65-F5344CB8AC3E}">
        <p14:creationId xmlns:p14="http://schemas.microsoft.com/office/powerpoint/2010/main" val="38949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67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u="sng" dirty="0" smtClean="0"/>
              <a:t>Βασικοί Όροι(1)</a:t>
            </a:r>
          </a:p>
          <a:p>
            <a:pPr algn="ctr">
              <a:buNone/>
            </a:pPr>
            <a:endParaRPr lang="el-GR" sz="2400" u="sng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Όταν ο ναός περιβάλλεται από μία σειρά κιόνων, ονομάζεται «περίπτερος», ενώ όταν περιβάλλεται από δύο σειρές, ονομάζεται «δίπτερος». «</a:t>
            </a:r>
            <a:r>
              <a:rPr lang="el-GR" sz="2400" dirty="0" err="1" smtClean="0"/>
              <a:t>Τρίπτερος</a:t>
            </a:r>
            <a:r>
              <a:rPr lang="el-GR" sz="2400" dirty="0" smtClean="0"/>
              <a:t>» ονομάζεται όταν περιβάλλεται από τρεις σειρές κιόνων.</a:t>
            </a:r>
          </a:p>
          <a:p>
            <a:pPr>
              <a:buFont typeface="Wingdings" pitchFamily="2" charset="2"/>
              <a:buChar char="§"/>
            </a:pP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err="1" smtClean="0"/>
              <a:t>Ψευδοδίπτερος</a:t>
            </a:r>
            <a:r>
              <a:rPr lang="el-GR" sz="2400" dirty="0" smtClean="0"/>
              <a:t> είναι ο ναός του οποίου η κιονοστοιχία βρίσκεται σε τόση απόσταση από τους τοίχους του σηκού σαν να επρόκειτο για την εξωτερική κιονοστοιχία δίπτερου και να λείπει η εσωτερική.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ΑΡΧΙΤΕΚΤΟΝΙΚΗ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958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u="sng" dirty="0" smtClean="0"/>
              <a:t>Βασικοί Όροι(1)</a:t>
            </a:r>
          </a:p>
          <a:p>
            <a:pPr algn="ctr">
              <a:buNone/>
            </a:pPr>
            <a:endParaRPr lang="el-GR" sz="2400" u="sng" dirty="0" smtClean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Ο ναός που έχει πρόναο και οπισθόδομο με δύο κίονες ανάμεσα σε παραστάδες ονομάζεται «διπλός εν </a:t>
            </a:r>
            <a:r>
              <a:rPr lang="el-GR" dirty="0" err="1" smtClean="0"/>
              <a:t>παραστάσι</a:t>
            </a:r>
            <a:r>
              <a:rPr lang="el-GR" dirty="0" smtClean="0"/>
              <a:t>».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Πρόστυλος λέγεται ο ναός στον οποίο οι παραστάδες στον πρόναο έχουν αντικατασταθεί από κίονες, άρα μπροστά στην είσοδο υπάρχει μια σειρά κιόνων.</a:t>
            </a:r>
          </a:p>
          <a:p>
            <a:pPr>
              <a:buFont typeface="Wingdings" pitchFamily="2" charset="2"/>
              <a:buChar char="§"/>
            </a:pP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Αμφιπρόστυλος ονομάζεται ο ναός στον οποίο και στον πρόναο και στον οπισθόδομο οι παραστάδες έχουν αντικατασταθεί από κίονες. </a:t>
            </a:r>
          </a:p>
          <a:p>
            <a:pPr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ΑΡΧΙΤΕΚΤΟΝΙΚΗ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517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Χαρτί</vt:lpstr>
      <vt:lpstr>1_Χαρτί</vt:lpstr>
      <vt:lpstr>2_Χαρτί</vt:lpstr>
      <vt:lpstr>3_Χαρτί</vt:lpstr>
      <vt:lpstr>4_Χαρτί</vt:lpstr>
      <vt:lpstr>5_Χαρτί</vt:lpstr>
      <vt:lpstr>6_Χαρτί</vt:lpstr>
      <vt:lpstr>7_Χαρτί</vt:lpstr>
      <vt:lpstr>8_Χαρτί</vt:lpstr>
      <vt:lpstr>9_Χαρτί</vt:lpstr>
      <vt:lpstr>10_Χαρτί</vt:lpstr>
      <vt:lpstr>11_Χαρτί</vt:lpstr>
      <vt:lpstr>ΑΡΧΑΙΚΗ ΕΠΟΧΗ</vt:lpstr>
      <vt:lpstr>ΑΡΧΑΙΚΗ ΕΠΟΧΗ</vt:lpstr>
      <vt:lpstr>Β΄ ΕΛΛΗΝΙΚΟΣ ΑΠΟΙΚΙΣΜΟΣ</vt:lpstr>
      <vt:lpstr>Β΄ ΕΛΛΗΝΙΚΟΣ ΑΠΟΙΚΙΣΜΟΣ</vt:lpstr>
      <vt:lpstr>ΑΡΧΙΤΕΚΤΟΝΙΚΗ</vt:lpstr>
      <vt:lpstr>ΑΡΧΙΤΕΚΤΟΝΙΚΗ</vt:lpstr>
      <vt:lpstr>ΑΡΧΙΤΕΚΤΟΝΙΚΗ</vt:lpstr>
      <vt:lpstr>ΑΡΧΙΤΕΚΤΟΝΙΚΗ</vt:lpstr>
      <vt:lpstr>ΑΡΧΙΤΕΚΤΟΝΙΚΗ</vt:lpstr>
      <vt:lpstr>ΑΡΧΙΤΕΚΤΟΝΙΚΗ</vt:lpstr>
      <vt:lpstr>ΑΡΧΙΤΕΚΤΟΝΙΚΗ</vt:lpstr>
      <vt:lpstr>ΑΡΧΙΤΕΚΤΟΝΙΚΗ</vt:lpstr>
      <vt:lpstr>ΑΡΧΙΤΕΚΤΟΝΙΚΗ</vt:lpstr>
      <vt:lpstr>ΑΡΧΙΤΕΚΤΟΝΙΚΗ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ΑΡΧΑΙΚΗ ΕΠΟΧΗ</dc:title>
  <dc:creator>USER</dc:creator>
  <cp:lastModifiedBy>USER</cp:lastModifiedBy>
  <cp:revision>11</cp:revision>
  <dcterms:created xsi:type="dcterms:W3CDTF">2018-05-16T20:12:29Z</dcterms:created>
  <dcterms:modified xsi:type="dcterms:W3CDTF">2018-05-23T09:36:32Z</dcterms:modified>
</cp:coreProperties>
</file>