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7" r:id="rId6"/>
    <p:sldId id="265" r:id="rId7"/>
    <p:sldId id="266" r:id="rId8"/>
    <p:sldId id="267" r:id="rId9"/>
    <p:sldId id="268" r:id="rId10"/>
    <p:sldId id="269" r:id="rId11"/>
    <p:sldId id="258" r:id="rId12"/>
    <p:sldId id="259" r:id="rId13"/>
    <p:sldId id="260" r:id="rId14"/>
    <p:sldId id="261" r:id="rId15"/>
    <p:sldId id="262" r:id="rId16"/>
    <p:sldId id="263" r:id="rId17"/>
    <p:sldId id="264"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271434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80612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188603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1259304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ACA7145-FF64-4A8B-A0D3-39190F1D18E5}"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015925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557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117035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165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512191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661981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424812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ACA7145-FF64-4A8B-A0D3-39190F1D18E5}"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439758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221038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836991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4125290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097832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ACA7145-FF64-4A8B-A0D3-39190F1D18E5}"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776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406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4076735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446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4256833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75797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0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191865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231761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61524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435950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2347404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ACA7145-FF64-4A8B-A0D3-39190F1D18E5}"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316107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42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960249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50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423184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5789430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888326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4081749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2207686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268027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4098221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746201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ACA7145-FF64-4A8B-A0D3-39190F1D18E5}"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40429587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86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9436614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3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7811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089552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549843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751014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1889649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896142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63854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72309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2773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338878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2809309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CA7145-FF64-4A8B-A0D3-39190F1D18E5}"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5466757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CA7145-FF64-4A8B-A0D3-39190F1D18E5}"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61647657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CA7145-FF64-4A8B-A0D3-39190F1D18E5}"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89022926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CA7145-FF64-4A8B-A0D3-39190F1D18E5}"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70743964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9EA19C-B1D6-4875-BCEF-6875A65B5A0E}" type="datetimeFigureOut">
              <a:rPr lang="el-GR" smtClean="0">
                <a:solidFill>
                  <a:srgbClr val="FEFAC9"/>
                </a:solidFill>
              </a:rPr>
              <a:pPr/>
              <a:t>26/5/2018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CA7145-FF64-4A8B-A0D3-39190F1D18E5}"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51267689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καρ.jpg"/>
          <p:cNvPicPr>
            <a:picLocks noChangeAspect="1"/>
          </p:cNvPicPr>
          <p:nvPr/>
        </p:nvPicPr>
        <p:blipFill>
          <a:blip r:embed="rId2"/>
          <a:srcRect l="15991"/>
          <a:stretch>
            <a:fillRect/>
          </a:stretch>
        </p:blipFill>
        <p:spPr>
          <a:xfrm>
            <a:off x="0" y="0"/>
            <a:ext cx="9144000" cy="6858000"/>
          </a:xfrm>
          <a:prstGeom prst="rect">
            <a:avLst/>
          </a:prstGeom>
        </p:spPr>
      </p:pic>
      <p:sp>
        <p:nvSpPr>
          <p:cNvPr id="3" name="2 - Υπότιτλος"/>
          <p:cNvSpPr>
            <a:spLocks noGrp="1"/>
          </p:cNvSpPr>
          <p:nvPr>
            <p:ph type="subTitle" idx="1"/>
          </p:nvPr>
        </p:nvSpPr>
        <p:spPr>
          <a:xfrm>
            <a:off x="285720" y="714356"/>
            <a:ext cx="3929090" cy="642942"/>
          </a:xfrm>
        </p:spPr>
        <p:txBody>
          <a:bodyPr/>
          <a:lstStyle/>
          <a:p>
            <a:r>
              <a:rPr lang="el-GR" dirty="0" smtClean="0"/>
              <a:t>(450-420 </a:t>
            </a:r>
            <a:r>
              <a:rPr lang="el-GR" dirty="0" err="1" smtClean="0"/>
              <a:t>π.Χ.</a:t>
            </a:r>
            <a:r>
              <a:rPr lang="el-GR" dirty="0" smtClean="0"/>
              <a:t>)</a:t>
            </a:r>
            <a:endParaRPr lang="el-GR" dirty="0"/>
          </a:p>
        </p:txBody>
      </p:sp>
      <p:sp>
        <p:nvSpPr>
          <p:cNvPr id="2" name="1 - Τίτλος"/>
          <p:cNvSpPr>
            <a:spLocks noGrp="1"/>
          </p:cNvSpPr>
          <p:nvPr>
            <p:ph type="ctrTitle"/>
          </p:nvPr>
        </p:nvSpPr>
        <p:spPr>
          <a:xfrm>
            <a:off x="-142908" y="0"/>
            <a:ext cx="6286512" cy="843188"/>
          </a:xfrm>
        </p:spPr>
        <p:txBody>
          <a:bodyPr/>
          <a:lstStyle/>
          <a:p>
            <a:r>
              <a:rPr lang="el-GR" sz="4000" dirty="0" smtClean="0"/>
              <a:t>ΎΣΤΕΡΗ ΚΛΑΣΙΚΗ ΕΠΟΧΗ</a:t>
            </a:r>
            <a:endParaRPr lang="el-GR" sz="4000" dirty="0"/>
          </a:p>
        </p:txBody>
      </p:sp>
    </p:spTree>
    <p:extLst>
      <p:ext uri="{BB962C8B-B14F-4D97-AF65-F5344CB8AC3E}">
        <p14:creationId xmlns:p14="http://schemas.microsoft.com/office/powerpoint/2010/main" val="2760378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κούρος1.jpg"/>
          <p:cNvPicPr>
            <a:picLocks noGrp="1" noChangeAspect="1"/>
          </p:cNvPicPr>
          <p:nvPr>
            <p:ph idx="1"/>
          </p:nvPr>
        </p:nvPicPr>
        <p:blipFill>
          <a:blip r:embed="rId2"/>
          <a:stretch>
            <a:fillRect/>
          </a:stretch>
        </p:blipFill>
        <p:spPr>
          <a:xfrm>
            <a:off x="714348" y="1214422"/>
            <a:ext cx="3071834" cy="5009452"/>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ΠΛΑΣΤΙΚΗ</a:t>
            </a:r>
            <a:endParaRPr lang="el-GR" sz="3600" dirty="0">
              <a:solidFill>
                <a:srgbClr val="0070C0"/>
              </a:solidFill>
            </a:endParaRPr>
          </a:p>
        </p:txBody>
      </p:sp>
      <p:sp>
        <p:nvSpPr>
          <p:cNvPr id="5" name="4 - TextBox"/>
          <p:cNvSpPr txBox="1"/>
          <p:nvPr/>
        </p:nvSpPr>
        <p:spPr>
          <a:xfrm>
            <a:off x="3929058" y="1428736"/>
            <a:ext cx="4786346" cy="3170099"/>
          </a:xfrm>
          <a:prstGeom prst="rect">
            <a:avLst/>
          </a:prstGeom>
          <a:noFill/>
        </p:spPr>
        <p:txBody>
          <a:bodyPr wrap="square" rtlCol="0">
            <a:spAutoFit/>
          </a:bodyPr>
          <a:lstStyle/>
          <a:p>
            <a:pPr>
              <a:buFont typeface="Arial" pitchFamily="34" charset="0"/>
              <a:buChar char="•"/>
            </a:pPr>
            <a:r>
              <a:rPr lang="el-GR" sz="2000" dirty="0">
                <a:solidFill>
                  <a:prstClr val="white"/>
                </a:solidFill>
              </a:rPr>
              <a:t>Έργο του Μύρωνα θεωρείται ο Δισκοβόλος που σώζεται σε αντίγραφα 450 </a:t>
            </a:r>
            <a:r>
              <a:rPr lang="el-GR" sz="2000" dirty="0" err="1">
                <a:solidFill>
                  <a:prstClr val="white"/>
                </a:solidFill>
              </a:rPr>
              <a:t>π.Χ.</a:t>
            </a:r>
            <a:r>
              <a:rPr lang="el-GR" sz="2000" dirty="0">
                <a:solidFill>
                  <a:prstClr val="white"/>
                </a:solidFill>
              </a:rPr>
              <a:t> </a:t>
            </a:r>
          </a:p>
          <a:p>
            <a:pPr>
              <a:buFont typeface="Arial" pitchFamily="34" charset="0"/>
              <a:buChar char="•"/>
            </a:pPr>
            <a:r>
              <a:rPr lang="el-GR" sz="2000" dirty="0">
                <a:solidFill>
                  <a:prstClr val="white"/>
                </a:solidFill>
              </a:rPr>
              <a:t>Ο αθλητής παριστάνεται τη στιγμή της υπέρτατης έντασης, λίγο πριν από τη ρίψη του δίσκου, με έντονη κάμψη του κορμού και αντιθετικές κινήσεις των μελών του σώματος, που προαναγγέλλουν Λύσιππο και φυγόκεντρες μορφές της ελληνιστικής πλαστικής.</a:t>
            </a:r>
          </a:p>
        </p:txBody>
      </p:sp>
      <p:sp>
        <p:nvSpPr>
          <p:cNvPr id="6" name="5 - TextBox"/>
          <p:cNvSpPr txBox="1"/>
          <p:nvPr/>
        </p:nvSpPr>
        <p:spPr>
          <a:xfrm>
            <a:off x="3714744" y="5429264"/>
            <a:ext cx="2928958" cy="738664"/>
          </a:xfrm>
          <a:prstGeom prst="rect">
            <a:avLst/>
          </a:prstGeom>
          <a:noFill/>
        </p:spPr>
        <p:txBody>
          <a:bodyPr wrap="square" rtlCol="0">
            <a:spAutoFit/>
          </a:bodyPr>
          <a:lstStyle/>
          <a:p>
            <a:r>
              <a:rPr lang="el-GR" sz="1400" dirty="0">
                <a:solidFill>
                  <a:prstClr val="white"/>
                </a:solidFill>
              </a:rPr>
              <a:t>Δισκοβόλος </a:t>
            </a:r>
            <a:r>
              <a:rPr lang="en-US" sz="1400" dirty="0" err="1">
                <a:solidFill>
                  <a:prstClr val="white"/>
                </a:solidFill>
              </a:rPr>
              <a:t>Lancelotti</a:t>
            </a:r>
            <a:r>
              <a:rPr lang="el-GR" sz="1400" dirty="0">
                <a:solidFill>
                  <a:prstClr val="white"/>
                </a:solidFill>
              </a:rPr>
              <a:t>, αντίγραφο του Δισκοβόλου του Μύρωνα, Ρώμη, 450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321255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κούρος2.jpg"/>
          <p:cNvPicPr>
            <a:picLocks noGrp="1" noChangeAspect="1"/>
          </p:cNvPicPr>
          <p:nvPr>
            <p:ph idx="1"/>
          </p:nvPr>
        </p:nvPicPr>
        <p:blipFill>
          <a:blip r:embed="rId2"/>
          <a:stretch>
            <a:fillRect/>
          </a:stretch>
        </p:blipFill>
        <p:spPr>
          <a:xfrm>
            <a:off x="714348" y="1248930"/>
            <a:ext cx="2963248" cy="4394648"/>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ΠΛΑΣΤΙΚΗ</a:t>
            </a:r>
            <a:endParaRPr lang="el-GR" sz="3600" dirty="0">
              <a:solidFill>
                <a:srgbClr val="0070C0"/>
              </a:solidFill>
            </a:endParaRPr>
          </a:p>
        </p:txBody>
      </p:sp>
      <p:pic>
        <p:nvPicPr>
          <p:cNvPr id="5" name="4 - Εικόνα" descr="κόρη1.jpg"/>
          <p:cNvPicPr>
            <a:picLocks noChangeAspect="1"/>
          </p:cNvPicPr>
          <p:nvPr/>
        </p:nvPicPr>
        <p:blipFill>
          <a:blip r:embed="rId3"/>
          <a:stretch>
            <a:fillRect/>
          </a:stretch>
        </p:blipFill>
        <p:spPr>
          <a:xfrm>
            <a:off x="5572132" y="1285860"/>
            <a:ext cx="2372274" cy="3975413"/>
          </a:xfrm>
          <a:prstGeom prst="rect">
            <a:avLst/>
          </a:prstGeom>
          <a:ln>
            <a:noFill/>
          </a:ln>
          <a:effectLst>
            <a:softEdge rad="112500"/>
          </a:effectLst>
        </p:spPr>
      </p:pic>
      <p:sp>
        <p:nvSpPr>
          <p:cNvPr id="6" name="5 - TextBox"/>
          <p:cNvSpPr txBox="1"/>
          <p:nvPr/>
        </p:nvSpPr>
        <p:spPr>
          <a:xfrm>
            <a:off x="785786" y="5572140"/>
            <a:ext cx="3143272" cy="738664"/>
          </a:xfrm>
          <a:prstGeom prst="rect">
            <a:avLst/>
          </a:prstGeom>
          <a:noFill/>
        </p:spPr>
        <p:txBody>
          <a:bodyPr wrap="square" rtlCol="0">
            <a:spAutoFit/>
          </a:bodyPr>
          <a:lstStyle/>
          <a:p>
            <a:r>
              <a:rPr lang="el-GR" sz="1400" dirty="0">
                <a:solidFill>
                  <a:prstClr val="white"/>
                </a:solidFill>
              </a:rPr>
              <a:t>Απόλλων του </a:t>
            </a:r>
            <a:r>
              <a:rPr lang="en-US" sz="1400" dirty="0">
                <a:solidFill>
                  <a:prstClr val="white"/>
                </a:solidFill>
              </a:rPr>
              <a:t>Kassel</a:t>
            </a:r>
            <a:r>
              <a:rPr lang="el-GR" sz="1400" dirty="0">
                <a:solidFill>
                  <a:prstClr val="white"/>
                </a:solidFill>
              </a:rPr>
              <a:t>, αντίγραφο χάλκινου πρωτοτύπου, ίσως έργου του Φειδία, </a:t>
            </a:r>
            <a:r>
              <a:rPr lang="en-US" sz="1400" dirty="0">
                <a:solidFill>
                  <a:prstClr val="white"/>
                </a:solidFill>
              </a:rPr>
              <a:t>Kassel</a:t>
            </a:r>
            <a:r>
              <a:rPr lang="el-GR" sz="1400" dirty="0">
                <a:solidFill>
                  <a:prstClr val="white"/>
                </a:solidFill>
              </a:rPr>
              <a:t>, γύρω στο 450 </a:t>
            </a:r>
            <a:r>
              <a:rPr lang="el-GR" sz="1400" dirty="0" err="1">
                <a:solidFill>
                  <a:prstClr val="white"/>
                </a:solidFill>
              </a:rPr>
              <a:t>π.Χ.</a:t>
            </a:r>
            <a:endParaRPr lang="el-GR" sz="1400" dirty="0">
              <a:solidFill>
                <a:prstClr val="white"/>
              </a:solidFill>
            </a:endParaRPr>
          </a:p>
        </p:txBody>
      </p:sp>
      <p:sp>
        <p:nvSpPr>
          <p:cNvPr id="7" name="6 - TextBox"/>
          <p:cNvSpPr txBox="1"/>
          <p:nvPr/>
        </p:nvSpPr>
        <p:spPr>
          <a:xfrm>
            <a:off x="5143504" y="5214950"/>
            <a:ext cx="3571900" cy="1169551"/>
          </a:xfrm>
          <a:prstGeom prst="rect">
            <a:avLst/>
          </a:prstGeom>
          <a:noFill/>
        </p:spPr>
        <p:txBody>
          <a:bodyPr wrap="square" rtlCol="0">
            <a:spAutoFit/>
          </a:bodyPr>
          <a:lstStyle/>
          <a:p>
            <a:r>
              <a:rPr lang="el-GR" sz="1400" dirty="0">
                <a:solidFill>
                  <a:prstClr val="white"/>
                </a:solidFill>
              </a:rPr>
              <a:t>Σχέδιο από τη σύγχρονη ανασύνθεση του κορμού της Δρέσδης και της κεφαλής στη </a:t>
            </a:r>
            <a:r>
              <a:rPr lang="en-US" sz="1400" dirty="0" err="1">
                <a:solidFill>
                  <a:prstClr val="white"/>
                </a:solidFill>
              </a:rPr>
              <a:t>Bplogna</a:t>
            </a:r>
            <a:r>
              <a:rPr lang="el-GR" sz="1400" dirty="0">
                <a:solidFill>
                  <a:prstClr val="white"/>
                </a:solidFill>
              </a:rPr>
              <a:t>, μαρμάρινων αντιγράφων της χάλκινης Αθηνάς </a:t>
            </a:r>
            <a:r>
              <a:rPr lang="el-GR" sz="1400" dirty="0" err="1">
                <a:solidFill>
                  <a:prstClr val="white"/>
                </a:solidFill>
              </a:rPr>
              <a:t>Λήμνίας</a:t>
            </a:r>
            <a:r>
              <a:rPr lang="el-GR" sz="1400" dirty="0">
                <a:solidFill>
                  <a:prstClr val="white"/>
                </a:solidFill>
              </a:rPr>
              <a:t> του Φειδία, έργου των μετά το 450 </a:t>
            </a:r>
            <a:r>
              <a:rPr lang="el-GR" sz="1400" dirty="0" err="1">
                <a:solidFill>
                  <a:prstClr val="white"/>
                </a:solidFill>
              </a:rPr>
              <a:t>π.Χ.</a:t>
            </a:r>
            <a:r>
              <a:rPr lang="el-GR" sz="1400" dirty="0">
                <a:solidFill>
                  <a:prstClr val="white"/>
                </a:solidFill>
              </a:rPr>
              <a:t> χρόνων, Δρέσδη.</a:t>
            </a:r>
          </a:p>
        </p:txBody>
      </p:sp>
    </p:spTree>
    <p:extLst>
      <p:ext uri="{BB962C8B-B14F-4D97-AF65-F5344CB8AC3E}">
        <p14:creationId xmlns:p14="http://schemas.microsoft.com/office/powerpoint/2010/main" val="395803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κόρη2.jpg"/>
          <p:cNvPicPr>
            <a:picLocks noGrp="1" noChangeAspect="1"/>
          </p:cNvPicPr>
          <p:nvPr>
            <p:ph idx="1"/>
          </p:nvPr>
        </p:nvPicPr>
        <p:blipFill>
          <a:blip r:embed="rId2"/>
          <a:stretch>
            <a:fillRect/>
          </a:stretch>
        </p:blipFill>
        <p:spPr>
          <a:xfrm>
            <a:off x="5143464" y="1219253"/>
            <a:ext cx="3429000" cy="5112568"/>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ΠΛΑΣΤΙΚΗ</a:t>
            </a:r>
            <a:endParaRPr lang="el-GR" sz="3600" dirty="0">
              <a:solidFill>
                <a:srgbClr val="0070C0"/>
              </a:solidFill>
            </a:endParaRPr>
          </a:p>
        </p:txBody>
      </p:sp>
      <p:sp>
        <p:nvSpPr>
          <p:cNvPr id="5" name="4 - TextBox"/>
          <p:cNvSpPr txBox="1"/>
          <p:nvPr/>
        </p:nvSpPr>
        <p:spPr>
          <a:xfrm>
            <a:off x="357118" y="1187604"/>
            <a:ext cx="4786346" cy="5324535"/>
          </a:xfrm>
          <a:prstGeom prst="rect">
            <a:avLst/>
          </a:prstGeom>
          <a:noFill/>
        </p:spPr>
        <p:txBody>
          <a:bodyPr wrap="square" rtlCol="0">
            <a:spAutoFit/>
          </a:bodyPr>
          <a:lstStyle/>
          <a:p>
            <a:pPr>
              <a:buFont typeface="Arial" pitchFamily="34" charset="0"/>
              <a:buChar char="•"/>
            </a:pPr>
            <a:r>
              <a:rPr lang="el-GR" sz="2000" dirty="0">
                <a:solidFill>
                  <a:prstClr val="white"/>
                </a:solidFill>
              </a:rPr>
              <a:t>Από τα πιο ονομαστά έργα του Φειδία ήταν το χρυσελεφάντινο άγαλμα της Αθηνάς Παρθένου, τοποθετημένο στο σηκό του Παρθενώνα.</a:t>
            </a:r>
          </a:p>
          <a:p>
            <a:pPr>
              <a:buFont typeface="Arial" pitchFamily="34" charset="0"/>
              <a:buChar char="•"/>
            </a:pPr>
            <a:r>
              <a:rPr lang="el-GR" sz="2000" dirty="0">
                <a:solidFill>
                  <a:prstClr val="white"/>
                </a:solidFill>
              </a:rPr>
              <a:t>Παρίστανε τη θεά πάνοπλη, με Νίκη στο προτεταμένο και στηριγμένο σε μικρό κίονα δεξί χέρι της, ενώ το αριστερό συγκρατούσε την ασπίδα όρθια δίπλα στο αριστερό πόδι της. Το δόρυ της θεάς στηριζόταν ορθό στο έδαφος και στο αριστερό της ώμο.</a:t>
            </a:r>
          </a:p>
          <a:p>
            <a:pPr>
              <a:buFont typeface="Arial" pitchFamily="34" charset="0"/>
              <a:buChar char="•"/>
            </a:pPr>
            <a:r>
              <a:rPr lang="el-GR" sz="2000" dirty="0">
                <a:solidFill>
                  <a:prstClr val="white"/>
                </a:solidFill>
              </a:rPr>
              <a:t>Το συνολικό ύψος αγάλματος και βάσης έφθανε τα 12μ. </a:t>
            </a:r>
          </a:p>
          <a:p>
            <a:pPr>
              <a:buFont typeface="Arial" pitchFamily="34" charset="0"/>
              <a:buChar char="•"/>
            </a:pPr>
            <a:r>
              <a:rPr lang="el-GR" sz="2000" dirty="0">
                <a:solidFill>
                  <a:prstClr val="white"/>
                </a:solidFill>
              </a:rPr>
              <a:t>Τα γυμνά μέρη της μορφής ήταν από ελαφαντοστούν, τα ντυμένα από φύλλα χρυσού που μπορούσαν να αφαιρεθούν και να ξανατοποθετηθούν.</a:t>
            </a:r>
          </a:p>
        </p:txBody>
      </p:sp>
    </p:spTree>
    <p:extLst>
      <p:ext uri="{BB962C8B-B14F-4D97-AF65-F5344CB8AC3E}">
        <p14:creationId xmlns:p14="http://schemas.microsoft.com/office/powerpoint/2010/main" val="54419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ΠΛΑΣΤΙΚΗ</a:t>
            </a:r>
            <a:endParaRPr lang="el-GR" sz="3600" dirty="0">
              <a:solidFill>
                <a:srgbClr val="0070C0"/>
              </a:solidFill>
            </a:endParaRPr>
          </a:p>
        </p:txBody>
      </p:sp>
      <p:pic>
        <p:nvPicPr>
          <p:cNvPr id="6" name="5 - Θέση περιεχομένου" descr="κόρη4.jpg"/>
          <p:cNvPicPr>
            <a:picLocks noGrp="1" noChangeAspect="1"/>
          </p:cNvPicPr>
          <p:nvPr>
            <p:ph idx="1"/>
          </p:nvPr>
        </p:nvPicPr>
        <p:blipFill>
          <a:blip r:embed="rId2"/>
          <a:stretch>
            <a:fillRect/>
          </a:stretch>
        </p:blipFill>
        <p:spPr>
          <a:xfrm>
            <a:off x="4143372" y="1357298"/>
            <a:ext cx="2500330" cy="5128882"/>
          </a:xfrm>
          <a:prstGeom prst="rect">
            <a:avLst/>
          </a:prstGeom>
          <a:ln>
            <a:noFill/>
          </a:ln>
          <a:effectLst>
            <a:softEdge rad="112500"/>
          </a:effectLst>
        </p:spPr>
      </p:pic>
      <p:sp>
        <p:nvSpPr>
          <p:cNvPr id="7" name="6 - TextBox"/>
          <p:cNvSpPr txBox="1"/>
          <p:nvPr/>
        </p:nvSpPr>
        <p:spPr>
          <a:xfrm>
            <a:off x="785786" y="5357826"/>
            <a:ext cx="3357586" cy="954107"/>
          </a:xfrm>
          <a:prstGeom prst="rect">
            <a:avLst/>
          </a:prstGeom>
          <a:noFill/>
        </p:spPr>
        <p:txBody>
          <a:bodyPr wrap="square" rtlCol="0">
            <a:spAutoFit/>
          </a:bodyPr>
          <a:lstStyle/>
          <a:p>
            <a:pPr algn="r"/>
            <a:r>
              <a:rPr lang="el-GR" sz="1400" dirty="0">
                <a:solidFill>
                  <a:prstClr val="white"/>
                </a:solidFill>
              </a:rPr>
              <a:t>Αθηνά Παρθένος του Βαρβακείου. Αγαλμάτιο του 2</a:t>
            </a:r>
            <a:r>
              <a:rPr lang="el-GR" sz="1400" baseline="30000" dirty="0">
                <a:solidFill>
                  <a:prstClr val="white"/>
                </a:solidFill>
              </a:rPr>
              <a:t>ου</a:t>
            </a:r>
            <a:r>
              <a:rPr lang="el-GR" sz="1400" dirty="0">
                <a:solidFill>
                  <a:prstClr val="white"/>
                </a:solidFill>
              </a:rPr>
              <a:t> αι. </a:t>
            </a:r>
            <a:r>
              <a:rPr lang="el-GR" sz="1400" dirty="0" err="1">
                <a:solidFill>
                  <a:prstClr val="white"/>
                </a:solidFill>
              </a:rPr>
              <a:t>μ.Χ</a:t>
            </a:r>
            <a:r>
              <a:rPr lang="el-GR" sz="1400" dirty="0">
                <a:solidFill>
                  <a:prstClr val="white"/>
                </a:solidFill>
              </a:rPr>
              <a:t>. που αντιγράφει το κολοσσιαίο άγαλμα της Αθηνάς Παρθένου του Φειδία, Αθήνα.</a:t>
            </a:r>
          </a:p>
        </p:txBody>
      </p:sp>
      <p:cxnSp>
        <p:nvCxnSpPr>
          <p:cNvPr id="9" name="8 - Ευθύγραμμο βέλος σύνδεσης"/>
          <p:cNvCxnSpPr/>
          <p:nvPr/>
        </p:nvCxnSpPr>
        <p:spPr>
          <a:xfrm>
            <a:off x="2928926" y="2428868"/>
            <a:ext cx="1428760" cy="8572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rot="10800000" flipV="1">
            <a:off x="6572264" y="3429000"/>
            <a:ext cx="1071570" cy="8572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14 - Έλλειψη"/>
          <p:cNvSpPr/>
          <p:nvPr/>
        </p:nvSpPr>
        <p:spPr>
          <a:xfrm>
            <a:off x="4286248" y="3000372"/>
            <a:ext cx="714380" cy="10001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7" name="16 - Έλλειψη"/>
          <p:cNvSpPr/>
          <p:nvPr/>
        </p:nvSpPr>
        <p:spPr>
          <a:xfrm>
            <a:off x="5857884" y="4143380"/>
            <a:ext cx="857256" cy="14287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8" name="17 - TextBox"/>
          <p:cNvSpPr txBox="1"/>
          <p:nvPr/>
        </p:nvSpPr>
        <p:spPr>
          <a:xfrm>
            <a:off x="2500298" y="2071678"/>
            <a:ext cx="785818" cy="369332"/>
          </a:xfrm>
          <a:prstGeom prst="rect">
            <a:avLst/>
          </a:prstGeom>
          <a:noFill/>
        </p:spPr>
        <p:txBody>
          <a:bodyPr wrap="square" rtlCol="0">
            <a:spAutoFit/>
          </a:bodyPr>
          <a:lstStyle/>
          <a:p>
            <a:r>
              <a:rPr lang="el-GR" dirty="0">
                <a:solidFill>
                  <a:prstClr val="white"/>
                </a:solidFill>
              </a:rPr>
              <a:t>Νίκη</a:t>
            </a:r>
          </a:p>
        </p:txBody>
      </p:sp>
      <p:sp>
        <p:nvSpPr>
          <p:cNvPr id="19" name="18 - TextBox"/>
          <p:cNvSpPr txBox="1"/>
          <p:nvPr/>
        </p:nvSpPr>
        <p:spPr>
          <a:xfrm>
            <a:off x="7500958" y="3071810"/>
            <a:ext cx="1143008" cy="646331"/>
          </a:xfrm>
          <a:prstGeom prst="rect">
            <a:avLst/>
          </a:prstGeom>
          <a:noFill/>
        </p:spPr>
        <p:txBody>
          <a:bodyPr wrap="square" rtlCol="0">
            <a:spAutoFit/>
          </a:bodyPr>
          <a:lstStyle/>
          <a:p>
            <a:r>
              <a:rPr lang="el-GR" dirty="0">
                <a:solidFill>
                  <a:prstClr val="white"/>
                </a:solidFill>
              </a:rPr>
              <a:t>Ασπίδα</a:t>
            </a:r>
          </a:p>
          <a:p>
            <a:endParaRPr lang="el-GR" dirty="0">
              <a:solidFill>
                <a:prstClr val="white"/>
              </a:solidFill>
            </a:endParaRPr>
          </a:p>
        </p:txBody>
      </p:sp>
    </p:spTree>
    <p:extLst>
      <p:ext uri="{BB962C8B-B14F-4D97-AF65-F5344CB8AC3E}">
        <p14:creationId xmlns:p14="http://schemas.microsoft.com/office/powerpoint/2010/main" val="81856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214554"/>
            <a:ext cx="8229600" cy="3881446"/>
          </a:xfrm>
        </p:spPr>
        <p:txBody>
          <a:bodyPr>
            <a:normAutofit/>
          </a:bodyPr>
          <a:lstStyle/>
          <a:p>
            <a:r>
              <a:rPr lang="el-GR" sz="2400" dirty="0" smtClean="0"/>
              <a:t>Στην Αττική και ιδιαίτερα στην Ακρόπολη της Αθήνας χτίζονται κατά τους ώριμους κλασικούς χρόνους μερικά από τα σημαντικότερα οικοδομήματα του ιωνικού ρυθμού. Κοινό γνώρισμά τους είναι οι μικρές διαστάσεις τους και ο πλούσιος γλυπτός διάκοσμός τους.</a:t>
            </a: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ΑΡΧΙΤΕΚΤΟΝΙΚΗ</a:t>
            </a:r>
            <a:endParaRPr lang="el-GR" sz="3600" dirty="0">
              <a:solidFill>
                <a:srgbClr val="0070C0"/>
              </a:solidFill>
            </a:endParaRPr>
          </a:p>
        </p:txBody>
      </p:sp>
    </p:spTree>
    <p:extLst>
      <p:ext uri="{BB962C8B-B14F-4D97-AF65-F5344CB8AC3E}">
        <p14:creationId xmlns:p14="http://schemas.microsoft.com/office/powerpoint/2010/main" val="228051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ναός της αθηνάς νίκης.jpg"/>
          <p:cNvPicPr>
            <a:picLocks noGrp="1" noChangeAspect="1"/>
          </p:cNvPicPr>
          <p:nvPr>
            <p:ph idx="1"/>
          </p:nvPr>
        </p:nvPicPr>
        <p:blipFill>
          <a:blip r:embed="rId2"/>
          <a:stretch>
            <a:fillRect/>
          </a:stretch>
        </p:blipFill>
        <p:spPr>
          <a:xfrm>
            <a:off x="2428860" y="3191972"/>
            <a:ext cx="4432287" cy="3023109"/>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ΑΡΧΙΤΕΚΤΟΝΙΚΗ</a:t>
            </a:r>
            <a:endParaRPr lang="el-GR" sz="3600" dirty="0">
              <a:solidFill>
                <a:srgbClr val="0070C0"/>
              </a:solidFill>
            </a:endParaRPr>
          </a:p>
        </p:txBody>
      </p:sp>
      <p:sp>
        <p:nvSpPr>
          <p:cNvPr id="5" name="4 - TextBox"/>
          <p:cNvSpPr txBox="1"/>
          <p:nvPr/>
        </p:nvSpPr>
        <p:spPr>
          <a:xfrm>
            <a:off x="428596" y="1214422"/>
            <a:ext cx="8429684" cy="2308324"/>
          </a:xfrm>
          <a:prstGeom prst="rect">
            <a:avLst/>
          </a:prstGeom>
          <a:noFill/>
        </p:spPr>
        <p:txBody>
          <a:bodyPr wrap="square" rtlCol="0">
            <a:spAutoFit/>
          </a:bodyPr>
          <a:lstStyle/>
          <a:p>
            <a:pPr>
              <a:buFont typeface="Arial" pitchFamily="34" charset="0"/>
              <a:buChar char="•"/>
            </a:pPr>
            <a:r>
              <a:rPr lang="el-GR" sz="2400" dirty="0">
                <a:solidFill>
                  <a:prstClr val="white"/>
                </a:solidFill>
              </a:rPr>
              <a:t>Ο ναός της Αθηνάς Νίκης στην Ακρόπολη της Αθήνας είναι πιθανόν έργο του Καλλικράτη μετά το 421 </a:t>
            </a:r>
            <a:r>
              <a:rPr lang="el-GR" sz="2400" dirty="0" err="1">
                <a:solidFill>
                  <a:prstClr val="white"/>
                </a:solidFill>
              </a:rPr>
              <a:t>π.Χ.</a:t>
            </a:r>
            <a:endParaRPr lang="el-GR" sz="2400" dirty="0">
              <a:solidFill>
                <a:prstClr val="white"/>
              </a:solidFill>
            </a:endParaRPr>
          </a:p>
          <a:p>
            <a:pPr>
              <a:buFont typeface="Arial" pitchFamily="34" charset="0"/>
              <a:buChar char="•"/>
            </a:pPr>
            <a:r>
              <a:rPr lang="el-GR" sz="2400" dirty="0">
                <a:solidFill>
                  <a:prstClr val="white"/>
                </a:solidFill>
              </a:rPr>
              <a:t>Είναι τετράστυλος αμφιπρόστυλος μικρών διαστάσεων ιωνικός ναός.</a:t>
            </a:r>
          </a:p>
          <a:p>
            <a:pPr>
              <a:buFont typeface="Arial" pitchFamily="34" charset="0"/>
              <a:buChar char="•"/>
            </a:pPr>
            <a:r>
              <a:rPr lang="el-GR" sz="2400" dirty="0">
                <a:solidFill>
                  <a:prstClr val="white"/>
                </a:solidFill>
              </a:rPr>
              <a:t>Στο ναό όμως ο «εν </a:t>
            </a:r>
            <a:r>
              <a:rPr lang="el-GR" sz="2400" dirty="0" err="1">
                <a:solidFill>
                  <a:prstClr val="white"/>
                </a:solidFill>
              </a:rPr>
              <a:t>παραστάσι</a:t>
            </a:r>
            <a:r>
              <a:rPr lang="el-GR" sz="2400" dirty="0">
                <a:solidFill>
                  <a:prstClr val="white"/>
                </a:solidFill>
              </a:rPr>
              <a:t>» πρόναος έχει ενοποιηθεί με το σηκό.</a:t>
            </a:r>
          </a:p>
        </p:txBody>
      </p:sp>
      <p:sp>
        <p:nvSpPr>
          <p:cNvPr id="6" name="5 - TextBox"/>
          <p:cNvSpPr txBox="1"/>
          <p:nvPr/>
        </p:nvSpPr>
        <p:spPr>
          <a:xfrm>
            <a:off x="2571736" y="6143644"/>
            <a:ext cx="4357718" cy="307777"/>
          </a:xfrm>
          <a:prstGeom prst="rect">
            <a:avLst/>
          </a:prstGeom>
          <a:noFill/>
        </p:spPr>
        <p:txBody>
          <a:bodyPr wrap="square" rtlCol="0">
            <a:spAutoFit/>
          </a:bodyPr>
          <a:lstStyle/>
          <a:p>
            <a:r>
              <a:rPr lang="el-GR" sz="1400" dirty="0">
                <a:solidFill>
                  <a:prstClr val="white"/>
                </a:solidFill>
              </a:rPr>
              <a:t>Ο ναός της Αθηνάς Νίκης , Αθήνα , μετά το 421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401545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24000"/>
            <a:ext cx="8401080" cy="2690818"/>
          </a:xfrm>
        </p:spPr>
        <p:txBody>
          <a:bodyPr>
            <a:normAutofit fontScale="92500" lnSpcReduction="10000"/>
          </a:bodyPr>
          <a:lstStyle/>
          <a:p>
            <a:r>
              <a:rPr lang="el-GR" dirty="0" smtClean="0"/>
              <a:t>Το Ερέχθειο θεωρείται μία από τις σημαντικότερες αρχιτεκτονικές δημιουργίες των κλασικών χρόνων.</a:t>
            </a:r>
          </a:p>
          <a:p>
            <a:pPr>
              <a:buNone/>
            </a:pPr>
            <a:endParaRPr lang="el-GR" dirty="0" smtClean="0"/>
          </a:p>
          <a:p>
            <a:r>
              <a:rPr lang="el-GR" dirty="0" smtClean="0"/>
              <a:t>Είναι ένα ιωνικό οικοδόμημα, γνωστό για το πολύπλοκο σχέδιό του, το οποίο οφείλεται τόσο στη λατρευτική παράδοση όσο και στις υψομετρικές διαφορές του χώρου, στον οποίο είναι χτισμένο.</a:t>
            </a:r>
          </a:p>
          <a:p>
            <a:pPr>
              <a:buNone/>
            </a:pPr>
            <a:endParaRPr lang="el-GR"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ΑΡΧΙΤΕΚΤΟΝΙΚΗ</a:t>
            </a:r>
            <a:endParaRPr lang="el-GR" sz="3600" dirty="0">
              <a:solidFill>
                <a:srgbClr val="0070C0"/>
              </a:solidFill>
            </a:endParaRPr>
          </a:p>
        </p:txBody>
      </p:sp>
      <p:pic>
        <p:nvPicPr>
          <p:cNvPr id="4" name="3 - Εικόνα" descr="ερέχθειο.jpg"/>
          <p:cNvPicPr>
            <a:picLocks noChangeAspect="1"/>
          </p:cNvPicPr>
          <p:nvPr/>
        </p:nvPicPr>
        <p:blipFill>
          <a:blip r:embed="rId2"/>
          <a:stretch>
            <a:fillRect/>
          </a:stretch>
        </p:blipFill>
        <p:spPr>
          <a:xfrm>
            <a:off x="4357686" y="3857628"/>
            <a:ext cx="3996532" cy="2499399"/>
          </a:xfrm>
          <a:prstGeom prst="rect">
            <a:avLst/>
          </a:prstGeom>
          <a:ln>
            <a:noFill/>
          </a:ln>
          <a:effectLst>
            <a:softEdge rad="112500"/>
          </a:effectLst>
        </p:spPr>
      </p:pic>
      <p:sp>
        <p:nvSpPr>
          <p:cNvPr id="5" name="4 - TextBox"/>
          <p:cNvSpPr txBox="1"/>
          <p:nvPr/>
        </p:nvSpPr>
        <p:spPr>
          <a:xfrm>
            <a:off x="1785918" y="5715016"/>
            <a:ext cx="2643206" cy="523220"/>
          </a:xfrm>
          <a:prstGeom prst="rect">
            <a:avLst/>
          </a:prstGeom>
          <a:noFill/>
        </p:spPr>
        <p:txBody>
          <a:bodyPr wrap="square" rtlCol="0">
            <a:spAutoFit/>
          </a:bodyPr>
          <a:lstStyle/>
          <a:p>
            <a:pPr algn="r"/>
            <a:r>
              <a:rPr lang="el-GR" sz="1400" dirty="0">
                <a:solidFill>
                  <a:prstClr val="white"/>
                </a:solidFill>
              </a:rPr>
              <a:t>Το Ερέχθειο, στην Ακρόπολη της Αθήνας, 420-406 </a:t>
            </a:r>
            <a:r>
              <a:rPr lang="el-GR" sz="1400" dirty="0" err="1">
                <a:solidFill>
                  <a:prstClr val="white"/>
                </a:solidFill>
              </a:rPr>
              <a:t>π.Χ.</a:t>
            </a:r>
            <a:r>
              <a:rPr lang="el-GR" sz="1400" dirty="0">
                <a:solidFill>
                  <a:prstClr val="white"/>
                </a:solidFill>
              </a:rPr>
              <a:t> </a:t>
            </a:r>
          </a:p>
        </p:txBody>
      </p:sp>
    </p:spTree>
    <p:extLst>
      <p:ext uri="{BB962C8B-B14F-4D97-AF65-F5344CB8AC3E}">
        <p14:creationId xmlns:p14="http://schemas.microsoft.com/office/powerpoint/2010/main" val="153130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a:bodyPr>
          <a:lstStyle/>
          <a:p>
            <a:r>
              <a:rPr lang="el-GR" dirty="0" smtClean="0"/>
              <a:t>Η ανατολική εξάστυλη </a:t>
            </a:r>
            <a:r>
              <a:rPr lang="el-GR" dirty="0" err="1" smtClean="0"/>
              <a:t>πρόστασή</a:t>
            </a:r>
            <a:r>
              <a:rPr lang="el-GR" dirty="0" smtClean="0"/>
              <a:t> του οδηγούσε στο σηκό, όπου βρισκόταν το λατρευτικό άγαλμα της </a:t>
            </a:r>
            <a:r>
              <a:rPr lang="el-GR" dirty="0" err="1" smtClean="0"/>
              <a:t>Πολιάδος</a:t>
            </a:r>
            <a:r>
              <a:rPr lang="el-GR" dirty="0" smtClean="0"/>
              <a:t> Αθηνάς, ενώ η βορειοδυτική </a:t>
            </a:r>
            <a:r>
              <a:rPr lang="el-GR" dirty="0" err="1" smtClean="0"/>
              <a:t>πρόστασή</a:t>
            </a:r>
            <a:r>
              <a:rPr lang="el-GR" dirty="0" smtClean="0"/>
              <a:t> του (4Χ2 κίονες) οδηγούσε σε πρόναο και διπλό σηκό ή κατά άλλη άποψη σ’ ένα ενιαίο χώρο – σηκό -, όπου λατρεύονταν ο Ποσειδώνας – Ερεχθέας, ο Ήφαιστος και ο ήρωας Βούτης. Εξάλλου η πολύ γνωστή </a:t>
            </a:r>
            <a:r>
              <a:rPr lang="el-GR" dirty="0" err="1" smtClean="0"/>
              <a:t>πρόσταση</a:t>
            </a:r>
            <a:r>
              <a:rPr lang="el-GR" dirty="0" smtClean="0"/>
              <a:t> των Καρυάτιδων στο νοτιοδυτικό άκρο του Ερεχθείου, αποτελούσε ένα είδος μονόπτερου κτίσματος με κόρες αντί κιόνων (4Χ2), ένα είδος ταφικού μνημείου πάνω από τον τάφο του μυθικού βασιλιά Κέκροπα. Τέλος μεγάλα παράθυρα ανοίγονταν στο δυτικό τοίχο του Ερεχθείου ανάμεσα σε ιωνικούς ημικίονες. </a:t>
            </a:r>
            <a:endParaRPr lang="el-GR"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ΑΡΧΙΤΕΚΤΟΝΙΚΗ</a:t>
            </a:r>
            <a:endParaRPr lang="el-GR" sz="3600" dirty="0">
              <a:solidFill>
                <a:srgbClr val="0070C0"/>
              </a:solidFill>
            </a:endParaRPr>
          </a:p>
        </p:txBody>
      </p:sp>
    </p:spTree>
    <p:extLst>
      <p:ext uri="{BB962C8B-B14F-4D97-AF65-F5344CB8AC3E}">
        <p14:creationId xmlns:p14="http://schemas.microsoft.com/office/powerpoint/2010/main" val="208683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κάτοψη ερεχθείου.jpg"/>
          <p:cNvPicPr>
            <a:picLocks noGrp="1" noChangeAspect="1"/>
          </p:cNvPicPr>
          <p:nvPr>
            <p:ph idx="1"/>
          </p:nvPr>
        </p:nvPicPr>
        <p:blipFill>
          <a:blip r:embed="rId2"/>
          <a:stretch>
            <a:fillRect/>
          </a:stretch>
        </p:blipFill>
        <p:spPr>
          <a:xfrm rot="16200000">
            <a:off x="2464579" y="35695"/>
            <a:ext cx="4214842" cy="7000924"/>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ΑΡΧΙΤΕΚΤΟΝΙΚΗ</a:t>
            </a:r>
            <a:endParaRPr lang="el-GR" sz="3600" dirty="0">
              <a:solidFill>
                <a:srgbClr val="0070C0"/>
              </a:solidFill>
            </a:endParaRPr>
          </a:p>
        </p:txBody>
      </p:sp>
      <p:sp>
        <p:nvSpPr>
          <p:cNvPr id="5" name="4 - TextBox"/>
          <p:cNvSpPr txBox="1"/>
          <p:nvPr/>
        </p:nvSpPr>
        <p:spPr>
          <a:xfrm>
            <a:off x="3143240" y="5643578"/>
            <a:ext cx="3000396" cy="307777"/>
          </a:xfrm>
          <a:prstGeom prst="rect">
            <a:avLst/>
          </a:prstGeom>
          <a:noFill/>
        </p:spPr>
        <p:txBody>
          <a:bodyPr wrap="square" rtlCol="0">
            <a:spAutoFit/>
          </a:bodyPr>
          <a:lstStyle/>
          <a:p>
            <a:r>
              <a:rPr lang="el-GR" sz="1400" dirty="0">
                <a:solidFill>
                  <a:prstClr val="white"/>
                </a:solidFill>
              </a:rPr>
              <a:t>Κάτοψη Ερεχθείου 420-406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424533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Font typeface="Arial" pitchFamily="34" charset="0"/>
              <a:buChar char="•"/>
            </a:pPr>
            <a:r>
              <a:rPr lang="el-GR" sz="2400" dirty="0" smtClean="0"/>
              <a:t>Στη γλυπτική ο δυναμισμός των </a:t>
            </a:r>
            <a:r>
              <a:rPr lang="el-GR" sz="2400" dirty="0" err="1" smtClean="0"/>
              <a:t>αυστηρορρυθμικών</a:t>
            </a:r>
            <a:r>
              <a:rPr lang="el-GR" sz="2400" dirty="0" smtClean="0"/>
              <a:t> μορφών δίνει τη θέση του σε πρότυπες, ιδεατές, ολύμπιες μορφές, που ενσαρκώνουν την εσωτερική ισορροπία και την αρμονική σχέση του ατόμου – υπεύθυνου πολίτη με την κοινότητα, δίνοντας υλική υπόσταση στα ιδεώδη και στα μέτρα συμπεριφοράς των πολιτών. Έτσι οι καλλιτέχνες προσπαθούν να αποδώσουν τη βαθύτερη ουσία της φύσης θέων και ανθρώπων.</a:t>
            </a: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ΠΛΑΣΤΙΚΗ</a:t>
            </a:r>
            <a:endParaRPr lang="el-GR" sz="3600" dirty="0">
              <a:solidFill>
                <a:srgbClr val="0070C0"/>
              </a:solidFill>
            </a:endParaRPr>
          </a:p>
        </p:txBody>
      </p:sp>
    </p:spTree>
    <p:extLst>
      <p:ext uri="{BB962C8B-B14F-4D97-AF65-F5344CB8AC3E}">
        <p14:creationId xmlns:p14="http://schemas.microsoft.com/office/powerpoint/2010/main" val="355223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2400" dirty="0" smtClean="0"/>
              <a:t>Το κάλλος στην ψυχή και το σώμα αποτελούν ιδανικό προς το οποίο αποβλέπουν οι πολίτες, και αυτό επιδιώκεται και προβάλλεται επίσης μέσα από την τέχνη της εποχής. Το συμπτωματικό, το άσχημο, το στιγμιαίο δεν ενδιαφέρουν και δεν απεικονίζονται.</a:t>
            </a:r>
          </a:p>
          <a:p>
            <a:endParaRPr lang="el-GR" sz="2400" dirty="0" smtClean="0"/>
          </a:p>
          <a:p>
            <a:r>
              <a:rPr lang="el-GR" sz="2400" dirty="0" smtClean="0"/>
              <a:t>Ωστόσο στην </a:t>
            </a:r>
            <a:r>
              <a:rPr lang="el-GR" sz="2400" dirty="0" err="1" smtClean="0"/>
              <a:t>μικροπλαστική</a:t>
            </a:r>
            <a:r>
              <a:rPr lang="el-GR" sz="2400" dirty="0" smtClean="0"/>
              <a:t> </a:t>
            </a:r>
            <a:r>
              <a:rPr lang="el-GR" sz="2400" dirty="0" err="1" smtClean="0"/>
              <a:t>παρεισέφρυσαν</a:t>
            </a:r>
            <a:r>
              <a:rPr lang="el-GR" sz="2400" dirty="0" smtClean="0"/>
              <a:t> σκηνές από την καθημερινή ζωή καθώς και δύσμορφων ατόμων, στην τυπική τους όμως έκφραση και όχι στην εξατομικευμένη.</a:t>
            </a: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ΠΛΑΣΤΙΚΗ</a:t>
            </a:r>
            <a:endParaRPr lang="el-GR" sz="3600" dirty="0">
              <a:solidFill>
                <a:srgbClr val="0070C0"/>
              </a:solidFill>
            </a:endParaRPr>
          </a:p>
        </p:txBody>
      </p:sp>
    </p:spTree>
    <p:extLst>
      <p:ext uri="{BB962C8B-B14F-4D97-AF65-F5344CB8AC3E}">
        <p14:creationId xmlns:p14="http://schemas.microsoft.com/office/powerpoint/2010/main" val="21088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2214554"/>
            <a:ext cx="8229600" cy="3857620"/>
          </a:xfrm>
        </p:spPr>
        <p:txBody>
          <a:bodyPr>
            <a:normAutofit/>
          </a:bodyPr>
          <a:lstStyle/>
          <a:p>
            <a:r>
              <a:rPr lang="el-GR" sz="2400" dirty="0" smtClean="0"/>
              <a:t>Η γλυπτική αυτή την εποχή κυριαρχείται από το έργο και την προσωπικότητα των γλυπτών </a:t>
            </a:r>
            <a:r>
              <a:rPr lang="el-GR" sz="2400" i="1" dirty="0" smtClean="0"/>
              <a:t>Φειδία</a:t>
            </a:r>
            <a:r>
              <a:rPr lang="el-GR" sz="2400" dirty="0" smtClean="0"/>
              <a:t> και </a:t>
            </a:r>
            <a:r>
              <a:rPr lang="el-GR" sz="2400" i="1" dirty="0" smtClean="0"/>
              <a:t>Πολυκλείτου. </a:t>
            </a:r>
            <a:r>
              <a:rPr lang="el-GR" sz="2400" dirty="0" smtClean="0"/>
              <a:t>Όμως παράλληλα ένας μεγάλος αριθμός άλλων γλυπτών κάνει έντονη την παρουσία του, όπως ο Μύρων από τις Ελευθερές και κάποιοι από τους μαθητές του Φειδία.</a:t>
            </a:r>
            <a:endParaRPr lang="el-GR" sz="2400" i="1"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ΠΛΑΣΤΙΚΗ</a:t>
            </a:r>
            <a:endParaRPr lang="el-GR" sz="3600" dirty="0">
              <a:solidFill>
                <a:srgbClr val="0070C0"/>
              </a:solidFill>
            </a:endParaRPr>
          </a:p>
        </p:txBody>
      </p:sp>
    </p:spTree>
    <p:extLst>
      <p:ext uri="{BB962C8B-B14F-4D97-AF65-F5344CB8AC3E}">
        <p14:creationId xmlns:p14="http://schemas.microsoft.com/office/powerpoint/2010/main" val="7392087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1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2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3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4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707</Words>
  <Application>Microsoft Office PowerPoint</Application>
  <PresentationFormat>On-screen Show (4:3)</PresentationFormat>
  <Paragraphs>42</Paragraphs>
  <Slides>13</Slides>
  <Notes>0</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Χαρτί</vt:lpstr>
      <vt:lpstr>1_Χαρτί</vt:lpstr>
      <vt:lpstr>2_Χαρτί</vt:lpstr>
      <vt:lpstr>3_Χαρτί</vt:lpstr>
      <vt:lpstr>4_Χαρτί</vt:lpstr>
      <vt:lpstr>ΎΣΤΕΡΗ ΚΛΑΣΙΚΗ ΕΠΟΧΗ</vt:lpstr>
      <vt:lpstr>ΑΡΧΙΤΕΚΤΟΝΙΚΗ</vt:lpstr>
      <vt:lpstr>ΑΡΧΙΤΕΚΤΟΝΙΚΗ</vt:lpstr>
      <vt:lpstr>ΑΡΧΙΤΕΚΤΟΝΙΚΗ</vt:lpstr>
      <vt:lpstr>ΑΡΧΙΤΕΚΤΟΝΙΚΗ</vt:lpstr>
      <vt:lpstr>ΑΡΧΙΤΕΚΤΟΝΙΚΗ</vt:lpstr>
      <vt:lpstr>ΠΛΑΣΤΙΚΗ</vt:lpstr>
      <vt:lpstr>ΠΛΑΣΤΙΚΗ</vt:lpstr>
      <vt:lpstr>ΠΛΑΣΤΙΚΗ</vt:lpstr>
      <vt:lpstr>ΠΛΑΣΤΙΚΗ</vt:lpstr>
      <vt:lpstr>ΠΛΑΣΤΙΚΗ</vt:lpstr>
      <vt:lpstr>ΠΛΑΣΤΙΚΗ</vt:lpstr>
      <vt:lpstr>ΠΛΑΣΤΙΚΗ</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ΏΡΙΜΗ ΚΛΑΣΙΚΗ ΕΠΟΧΗ</dc:title>
  <dc:creator>USER</dc:creator>
  <cp:lastModifiedBy>USER</cp:lastModifiedBy>
  <cp:revision>5</cp:revision>
  <dcterms:created xsi:type="dcterms:W3CDTF">2018-05-23T20:50:13Z</dcterms:created>
  <dcterms:modified xsi:type="dcterms:W3CDTF">2018-05-26T07:24:40Z</dcterms:modified>
</cp:coreProperties>
</file>