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97624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70417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23524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650710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658533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089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31979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1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24375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926890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331712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1901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1087623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572962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851074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2510149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60205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56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945786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292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328454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55323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88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58328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2157179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787011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1865925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10768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73527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280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87936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67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09739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73868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924437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1824813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3987681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1787048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51701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42081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05985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82017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42607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4561734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1611516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14441736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22/5/2018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5142212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 y="1"/>
            <a:ext cx="9132780" cy="6857600"/>
          </a:xfrm>
          <a:prstGeom prst="rect">
            <a:avLst/>
          </a:prstGeom>
        </p:spPr>
      </p:pic>
      <p:sp>
        <p:nvSpPr>
          <p:cNvPr id="3" name="2 - Υπότιτλος"/>
          <p:cNvSpPr>
            <a:spLocks noGrp="1"/>
          </p:cNvSpPr>
          <p:nvPr>
            <p:ph type="subTitle" idx="1"/>
          </p:nvPr>
        </p:nvSpPr>
        <p:spPr>
          <a:xfrm>
            <a:off x="-324544" y="1628800"/>
            <a:ext cx="5040560" cy="720080"/>
          </a:xfrm>
        </p:spPr>
        <p:txBody>
          <a:bodyPr/>
          <a:lstStyle/>
          <a:p>
            <a:r>
              <a:rPr lang="el-GR" sz="2800" dirty="0" smtClean="0"/>
              <a:t>(11</a:t>
            </a:r>
            <a:r>
              <a:rPr lang="el-GR" sz="2800" baseline="30000" dirty="0" smtClean="0"/>
              <a:t>ος</a:t>
            </a:r>
            <a:r>
              <a:rPr lang="el-GR" sz="2800" dirty="0" smtClean="0"/>
              <a:t>–8</a:t>
            </a:r>
            <a:r>
              <a:rPr lang="el-GR" sz="2800" baseline="30000" dirty="0" smtClean="0"/>
              <a:t>ος</a:t>
            </a:r>
            <a:r>
              <a:rPr lang="el-GR" sz="2800" dirty="0" smtClean="0"/>
              <a:t> αι. </a:t>
            </a:r>
            <a:r>
              <a:rPr lang="el-GR" sz="2800" dirty="0" err="1" smtClean="0"/>
              <a:t>π.Χ</a:t>
            </a:r>
            <a:r>
              <a:rPr lang="el-GR" sz="2800" dirty="0" smtClean="0"/>
              <a:t>)</a:t>
            </a:r>
            <a:endParaRPr lang="el-GR" sz="2800" dirty="0"/>
          </a:p>
        </p:txBody>
      </p:sp>
      <p:sp>
        <p:nvSpPr>
          <p:cNvPr id="2" name="1 - Τίτλος"/>
          <p:cNvSpPr>
            <a:spLocks noGrp="1"/>
          </p:cNvSpPr>
          <p:nvPr>
            <p:ph type="ctrTitle"/>
          </p:nvPr>
        </p:nvSpPr>
        <p:spPr>
          <a:xfrm>
            <a:off x="-1188640" y="620688"/>
            <a:ext cx="6649616" cy="1066052"/>
          </a:xfrm>
        </p:spPr>
        <p:txBody>
          <a:bodyPr/>
          <a:lstStyle/>
          <a:p>
            <a:r>
              <a:rPr lang="el-GR" dirty="0" smtClean="0"/>
              <a:t>ΓΕΩΜΕΤΡΙΚΗ </a:t>
            </a:r>
            <a:r>
              <a:rPr lang="el-GR" dirty="0" smtClean="0"/>
              <a:t/>
            </a:r>
            <a:br>
              <a:rPr lang="el-GR" dirty="0" smtClean="0"/>
            </a:br>
            <a:r>
              <a:rPr lang="el-GR" dirty="0" smtClean="0"/>
              <a:t>ΕΠΟΧΗ</a:t>
            </a:r>
            <a:endParaRPr lang="el-GR" dirty="0"/>
          </a:p>
        </p:txBody>
      </p:sp>
    </p:spTree>
    <p:extLst>
      <p:ext uri="{BB962C8B-B14F-4D97-AF65-F5344CB8AC3E}">
        <p14:creationId xmlns:p14="http://schemas.microsoft.com/office/powerpoint/2010/main" val="328783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a:t>Β΄ τύπος: ανήκουν ορθογώνια επιμήκη οικοδομήματα με είσοδο στη μία μακριά πλευρά. </a:t>
            </a:r>
            <a:endParaRPr lang="el-GR" dirty="0" smtClean="0"/>
          </a:p>
          <a:p>
            <a:pPr marL="0" indent="0">
              <a:buNone/>
            </a:pPr>
            <a:endParaRPr lang="el-GR" dirty="0"/>
          </a:p>
          <a:p>
            <a:pPr marL="0" indent="0">
              <a:buNone/>
            </a:pPr>
            <a:r>
              <a:rPr lang="el-GR" dirty="0" smtClean="0"/>
              <a:t>Όπως στην Ολούντα της Κρητης και στο Θορικό της Αττικής.</a:t>
            </a:r>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ΑΡΧΙΤΕΚΤΟΝΙΚΗ </a:t>
            </a:r>
          </a:p>
        </p:txBody>
      </p:sp>
    </p:spTree>
    <p:extLst>
      <p:ext uri="{BB962C8B-B14F-4D97-AF65-F5344CB8AC3E}">
        <p14:creationId xmlns:p14="http://schemas.microsoft.com/office/powerpoint/2010/main" val="387965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435280" cy="4572000"/>
          </a:xfrm>
        </p:spPr>
        <p:txBody>
          <a:bodyPr>
            <a:normAutofit/>
          </a:bodyPr>
          <a:lstStyle/>
          <a:p>
            <a:r>
              <a:rPr lang="el-GR" dirty="0"/>
              <a:t>Γ΄ τύπος: ανήκουν τα επιμήκη, ορθογώνια οικοδομήματα που έχουν αψιδωτή την πίσω στενή πλευρά τους</a:t>
            </a:r>
            <a:r>
              <a:rPr lang="el-GR" dirty="0" smtClean="0"/>
              <a:t>.</a:t>
            </a:r>
          </a:p>
          <a:p>
            <a:pPr marL="0" indent="0">
              <a:buNone/>
            </a:pPr>
            <a:endParaRPr lang="el-GR" dirty="0"/>
          </a:p>
          <a:p>
            <a:pPr marL="0" indent="0">
              <a:buNone/>
            </a:pPr>
            <a:r>
              <a:rPr lang="el-GR" dirty="0" smtClean="0"/>
              <a:t>Αυτού του τύπου είναι ο ναός Ήρας Ακραίας στην Περαχώρα. Ένα μικρών διαστάσεων πήλινο ομοίωμα αψιδωτού οικοδομήματος από την ίδια περιοχή είχε πιθανότατα δύο ζεύγη κιόνων στην πρόσοψη, που θα στήριζαν την προεξέχουσα επίπεδη στέγη του σηκού, πάνω από την οποία θα υψωνόταν αμφικλινής αμφικλινής στέγη με κυρτές πλευρές , ανοιχτή στην πρόσοψη.</a:t>
            </a:r>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ΑΡΧΙΤΕΚΤΟΝΙΚΗ </a:t>
            </a:r>
          </a:p>
        </p:txBody>
      </p:sp>
    </p:spTree>
    <p:extLst>
      <p:ext uri="{BB962C8B-B14F-4D97-AF65-F5344CB8AC3E}">
        <p14:creationId xmlns:p14="http://schemas.microsoft.com/office/powerpoint/2010/main" val="359585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a:t>Δ΄ τύπος: ανήκουν τα οικοδομήματα που έχουν κάτοψη ακανόνιστου ελλειπτικού σχήματος</a:t>
            </a:r>
            <a:r>
              <a:rPr lang="el-GR" dirty="0" smtClean="0"/>
              <a:t>.</a:t>
            </a:r>
            <a:endParaRPr lang="en-US" dirty="0" smtClean="0"/>
          </a:p>
          <a:p>
            <a:endParaRPr lang="en-US" dirty="0"/>
          </a:p>
          <a:p>
            <a:pPr marL="0" indent="0">
              <a:buNone/>
            </a:pPr>
            <a:r>
              <a:rPr lang="el-GR" dirty="0" smtClean="0"/>
              <a:t>Αυτό το σχήμα έχουν οικίες όπως π.χ. Μία γεωμετρική οικία στη Σμύρνη διαιρεμένη εσωτερικά σε πολλούς χώρους.</a:t>
            </a:r>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ΑΡΧΙΤΕΚΤΟΝΙΚΗ </a:t>
            </a:r>
          </a:p>
        </p:txBody>
      </p:sp>
    </p:spTree>
    <p:extLst>
      <p:ext uri="{BB962C8B-B14F-4D97-AF65-F5344CB8AC3E}">
        <p14:creationId xmlns:p14="http://schemas.microsoft.com/office/powerpoint/2010/main" val="415464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λευκαντί εύβοιας.jpg"/>
          <p:cNvPicPr>
            <a:picLocks noGrp="1" noChangeAspect="1"/>
          </p:cNvPicPr>
          <p:nvPr>
            <p:ph idx="1"/>
          </p:nvPr>
        </p:nvPicPr>
        <p:blipFill>
          <a:blip r:embed="rId2"/>
          <a:stretch>
            <a:fillRect/>
          </a:stretch>
        </p:blipFill>
        <p:spPr>
          <a:xfrm>
            <a:off x="571472" y="1500174"/>
            <a:ext cx="3857652" cy="4786346"/>
          </a:xfrm>
          <a:prstGeom prst="rect">
            <a:avLst/>
          </a:prstGeom>
          <a:ln>
            <a:noFill/>
          </a:ln>
          <a:effectLst>
            <a:softEdge rad="112500"/>
          </a:effectLst>
        </p:spPr>
      </p:pic>
      <p:sp>
        <p:nvSpPr>
          <p:cNvPr id="3" name="2 - Τίτλος"/>
          <p:cNvSpPr>
            <a:spLocks noGrp="1"/>
          </p:cNvSpPr>
          <p:nvPr>
            <p:ph type="title"/>
          </p:nvPr>
        </p:nvSpPr>
        <p:spPr>
          <a:xfrm>
            <a:off x="457200" y="152400"/>
            <a:ext cx="8229600" cy="972344"/>
          </a:xfrm>
        </p:spPr>
        <p:txBody>
          <a:bodyPr>
            <a:normAutofit/>
          </a:bodyPr>
          <a:lstStyle/>
          <a:p>
            <a:pPr algn="ctr"/>
            <a:r>
              <a:rPr lang="el-GR" sz="3600" dirty="0">
                <a:solidFill>
                  <a:schemeClr val="tx2">
                    <a:lumMod val="10000"/>
                  </a:schemeClr>
                </a:solidFill>
              </a:rPr>
              <a:t>ΑΡΧΙΤΕΚΤΟΝΙΚΗ </a:t>
            </a:r>
          </a:p>
        </p:txBody>
      </p:sp>
      <p:sp>
        <p:nvSpPr>
          <p:cNvPr id="5" name="4 - TextBox"/>
          <p:cNvSpPr txBox="1"/>
          <p:nvPr/>
        </p:nvSpPr>
        <p:spPr>
          <a:xfrm>
            <a:off x="4572000" y="1714488"/>
            <a:ext cx="4143404" cy="4401205"/>
          </a:xfrm>
          <a:prstGeom prst="rect">
            <a:avLst/>
          </a:prstGeom>
          <a:noFill/>
        </p:spPr>
        <p:txBody>
          <a:bodyPr wrap="square" rtlCol="0">
            <a:spAutoFit/>
          </a:bodyPr>
          <a:lstStyle/>
          <a:p>
            <a:r>
              <a:rPr lang="el-GR" sz="2000" dirty="0">
                <a:solidFill>
                  <a:prstClr val="white"/>
                </a:solidFill>
              </a:rPr>
              <a:t>Ιδιόμορφος είναι ο τύπος ενός πολύ πρώιμου στενόμακρου, αψιδωτού οικοδομήματος, μήκους 45 μέτρων. Πιθανότατα ήταν κατοικία του τοπικού άρχοντα. Τα υλικά κατασκευής είναι ευτελή (πλίνθοι, ξύλο, άχυρο). Διαιρείται εσωτερικά σε τρεις χώρους με κεντρική κιονοστοιχία και σειρές υποστυλωμάτων εξωτερικά κατά μήκος των μακριών πλευρών. </a:t>
            </a:r>
          </a:p>
          <a:p>
            <a:endParaRPr lang="el-GR" sz="2000" dirty="0">
              <a:solidFill>
                <a:prstClr val="white"/>
              </a:solidFill>
            </a:endParaRPr>
          </a:p>
          <a:p>
            <a:r>
              <a:rPr lang="el-GR" sz="2000" dirty="0">
                <a:solidFill>
                  <a:prstClr val="white"/>
                </a:solidFill>
              </a:rPr>
              <a:t>Αποτελεί μια πρόδρομη μορφή του αρχαίου ελληνικού ναού!</a:t>
            </a:r>
          </a:p>
        </p:txBody>
      </p:sp>
      <p:sp>
        <p:nvSpPr>
          <p:cNvPr id="6" name="TextBox 5"/>
          <p:cNvSpPr txBox="1"/>
          <p:nvPr/>
        </p:nvSpPr>
        <p:spPr>
          <a:xfrm>
            <a:off x="4915510" y="1265436"/>
            <a:ext cx="3456384" cy="461665"/>
          </a:xfrm>
          <a:prstGeom prst="rect">
            <a:avLst/>
          </a:prstGeom>
          <a:noFill/>
        </p:spPr>
        <p:txBody>
          <a:bodyPr wrap="square" rtlCol="0">
            <a:spAutoFit/>
          </a:bodyPr>
          <a:lstStyle/>
          <a:p>
            <a:r>
              <a:rPr lang="el-GR" sz="2400" u="sng" dirty="0"/>
              <a:t>Λευκαντί της Εύβοιας</a:t>
            </a:r>
          </a:p>
        </p:txBody>
      </p:sp>
    </p:spTree>
    <p:extLst>
      <p:ext uri="{BB962C8B-B14F-4D97-AF65-F5344CB8AC3E}">
        <p14:creationId xmlns:p14="http://schemas.microsoft.com/office/powerpoint/2010/main" val="2684199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23145" y="1527376"/>
            <a:ext cx="8229600" cy="4572000"/>
          </a:xfrm>
        </p:spPr>
        <p:txBody>
          <a:bodyPr/>
          <a:lstStyle/>
          <a:p>
            <a:pPr>
              <a:buNone/>
            </a:pPr>
            <a:r>
              <a:rPr lang="el-GR" sz="2400" dirty="0" smtClean="0"/>
              <a:t>   Οι γεωμετρικοί οικισμοί μπορούν να διακριθούν σε δύο (2) κατηγορίες:</a:t>
            </a:r>
          </a:p>
          <a:p>
            <a:pPr>
              <a:buNone/>
            </a:pPr>
            <a:endParaRPr lang="el-GR" dirty="0" smtClean="0"/>
          </a:p>
          <a:p>
            <a:pPr>
              <a:buNone/>
            </a:pPr>
            <a:endParaRPr lang="el-GR" dirty="0"/>
          </a:p>
        </p:txBody>
      </p:sp>
      <p:sp>
        <p:nvSpPr>
          <p:cNvPr id="3" name="2 - Τίτλος"/>
          <p:cNvSpPr>
            <a:spLocks noGrp="1"/>
          </p:cNvSpPr>
          <p:nvPr>
            <p:ph type="title"/>
          </p:nvPr>
        </p:nvSpPr>
        <p:spPr>
          <a:xfrm>
            <a:off x="457200" y="152399"/>
            <a:ext cx="8229600" cy="1044353"/>
          </a:xfrm>
        </p:spPr>
        <p:txBody>
          <a:bodyPr/>
          <a:lstStyle/>
          <a:p>
            <a:pPr algn="ctr"/>
            <a:r>
              <a:rPr lang="el-GR" sz="3600" dirty="0">
                <a:solidFill>
                  <a:schemeClr val="tx2">
                    <a:lumMod val="10000"/>
                  </a:schemeClr>
                </a:solidFill>
              </a:rPr>
              <a:t>ΑΡΧΙΤΕΚΤΟΝΙΚΗ </a:t>
            </a:r>
          </a:p>
        </p:txBody>
      </p:sp>
      <p:pic>
        <p:nvPicPr>
          <p:cNvPr id="4" name="3 - Εικόνα" descr="Ζαγορά στην άνδρο.jpg"/>
          <p:cNvPicPr>
            <a:picLocks noChangeAspect="1"/>
          </p:cNvPicPr>
          <p:nvPr/>
        </p:nvPicPr>
        <p:blipFill>
          <a:blip r:embed="rId2"/>
          <a:stretch>
            <a:fillRect/>
          </a:stretch>
        </p:blipFill>
        <p:spPr>
          <a:xfrm>
            <a:off x="4714876" y="2071678"/>
            <a:ext cx="4045662" cy="2273119"/>
          </a:xfrm>
          <a:prstGeom prst="rect">
            <a:avLst/>
          </a:prstGeom>
        </p:spPr>
      </p:pic>
      <p:pic>
        <p:nvPicPr>
          <p:cNvPr id="5" name="4 - Εικόνα" descr="ανδρο.jpg"/>
          <p:cNvPicPr>
            <a:picLocks noChangeAspect="1"/>
          </p:cNvPicPr>
          <p:nvPr/>
        </p:nvPicPr>
        <p:blipFill>
          <a:blip r:embed="rId3"/>
          <a:stretch>
            <a:fillRect/>
          </a:stretch>
        </p:blipFill>
        <p:spPr>
          <a:xfrm>
            <a:off x="500034" y="4214818"/>
            <a:ext cx="3857652" cy="2269207"/>
          </a:xfrm>
          <a:prstGeom prst="rect">
            <a:avLst/>
          </a:prstGeom>
        </p:spPr>
      </p:pic>
      <p:sp>
        <p:nvSpPr>
          <p:cNvPr id="6" name="5 - TextBox"/>
          <p:cNvSpPr txBox="1"/>
          <p:nvPr/>
        </p:nvSpPr>
        <p:spPr>
          <a:xfrm>
            <a:off x="4466170" y="6108805"/>
            <a:ext cx="3143272" cy="369332"/>
          </a:xfrm>
          <a:prstGeom prst="rect">
            <a:avLst/>
          </a:prstGeom>
          <a:noFill/>
        </p:spPr>
        <p:txBody>
          <a:bodyPr wrap="square" rtlCol="0">
            <a:spAutoFit/>
          </a:bodyPr>
          <a:lstStyle/>
          <a:p>
            <a:r>
              <a:rPr lang="el-GR" sz="1600" dirty="0">
                <a:solidFill>
                  <a:prstClr val="white"/>
                </a:solidFill>
              </a:rPr>
              <a:t>(Ζαγορά της </a:t>
            </a:r>
            <a:r>
              <a:rPr lang="el-GR" dirty="0">
                <a:solidFill>
                  <a:prstClr val="white"/>
                </a:solidFill>
              </a:rPr>
              <a:t>Άνδρου</a:t>
            </a:r>
            <a:r>
              <a:rPr lang="el-GR" sz="1600" dirty="0">
                <a:solidFill>
                  <a:prstClr val="white"/>
                </a:solidFill>
              </a:rPr>
              <a:t>)</a:t>
            </a:r>
          </a:p>
        </p:txBody>
      </p:sp>
      <p:sp>
        <p:nvSpPr>
          <p:cNvPr id="7" name="6 - TextBox"/>
          <p:cNvSpPr txBox="1"/>
          <p:nvPr/>
        </p:nvSpPr>
        <p:spPr>
          <a:xfrm>
            <a:off x="5786446" y="4361857"/>
            <a:ext cx="2571768" cy="369332"/>
          </a:xfrm>
          <a:prstGeom prst="rect">
            <a:avLst/>
          </a:prstGeom>
          <a:noFill/>
        </p:spPr>
        <p:txBody>
          <a:bodyPr wrap="square" rtlCol="0">
            <a:spAutoFit/>
          </a:bodyPr>
          <a:lstStyle/>
          <a:p>
            <a:r>
              <a:rPr lang="el-GR" dirty="0">
                <a:solidFill>
                  <a:prstClr val="white"/>
                </a:solidFill>
              </a:rPr>
              <a:t>(Οικισμός στη Σμύρνη)</a:t>
            </a:r>
          </a:p>
        </p:txBody>
      </p:sp>
      <p:sp>
        <p:nvSpPr>
          <p:cNvPr id="8" name="7 - TextBox"/>
          <p:cNvSpPr txBox="1"/>
          <p:nvPr/>
        </p:nvSpPr>
        <p:spPr>
          <a:xfrm>
            <a:off x="4916038" y="4887756"/>
            <a:ext cx="3643338" cy="923330"/>
          </a:xfrm>
          <a:prstGeom prst="rect">
            <a:avLst/>
          </a:prstGeom>
          <a:noFill/>
        </p:spPr>
        <p:txBody>
          <a:bodyPr wrap="square" rtlCol="0">
            <a:spAutoFit/>
          </a:bodyPr>
          <a:lstStyle/>
          <a:p>
            <a:pPr algn="just"/>
            <a:r>
              <a:rPr lang="el-GR" b="1" u="sng" dirty="0">
                <a:solidFill>
                  <a:prstClr val="black">
                    <a:lumMod val="95000"/>
                    <a:lumOff val="5000"/>
                  </a:prstClr>
                </a:solidFill>
              </a:rPr>
              <a:t>Αγροτικού χαρακτήρα</a:t>
            </a:r>
            <a:r>
              <a:rPr lang="el-GR" b="1" dirty="0">
                <a:solidFill>
                  <a:prstClr val="black">
                    <a:lumMod val="95000"/>
                    <a:lumOff val="5000"/>
                  </a:prstClr>
                </a:solidFill>
              </a:rPr>
              <a:t>: </a:t>
            </a:r>
            <a:r>
              <a:rPr lang="el-GR" dirty="0">
                <a:solidFill>
                  <a:prstClr val="white"/>
                </a:solidFill>
              </a:rPr>
              <a:t>Μπορεί να είναι ορθογώνιου ή ελλειπτικού σχήματος </a:t>
            </a:r>
            <a:r>
              <a:rPr lang="el-GR" sz="1400" dirty="0">
                <a:solidFill>
                  <a:prstClr val="white"/>
                </a:solidFill>
              </a:rPr>
              <a:t>(εικόνα πάνω δεξιά)</a:t>
            </a:r>
            <a:r>
              <a:rPr lang="el-GR" dirty="0">
                <a:solidFill>
                  <a:prstClr val="white"/>
                </a:solidFill>
              </a:rPr>
              <a:t>.</a:t>
            </a:r>
            <a:endParaRPr lang="el-GR" sz="1400" dirty="0">
              <a:solidFill>
                <a:prstClr val="white"/>
              </a:solidFill>
            </a:endParaRPr>
          </a:p>
        </p:txBody>
      </p:sp>
      <p:sp>
        <p:nvSpPr>
          <p:cNvPr id="10" name="9 - TextBox"/>
          <p:cNvSpPr txBox="1"/>
          <p:nvPr/>
        </p:nvSpPr>
        <p:spPr>
          <a:xfrm>
            <a:off x="428596" y="2408018"/>
            <a:ext cx="3786214" cy="1600438"/>
          </a:xfrm>
          <a:prstGeom prst="rect">
            <a:avLst/>
          </a:prstGeom>
          <a:noFill/>
        </p:spPr>
        <p:txBody>
          <a:bodyPr wrap="square" rtlCol="0">
            <a:spAutoFit/>
          </a:bodyPr>
          <a:lstStyle/>
          <a:p>
            <a:pPr algn="just"/>
            <a:r>
              <a:rPr lang="el-GR" sz="2000" b="1" u="sng" dirty="0">
                <a:solidFill>
                  <a:prstClr val="black">
                    <a:lumMod val="95000"/>
                    <a:lumOff val="5000"/>
                  </a:prstClr>
                </a:solidFill>
              </a:rPr>
              <a:t>Αστικού χαρακτήρα</a:t>
            </a:r>
            <a:r>
              <a:rPr lang="el-GR" sz="2000" b="1" dirty="0">
                <a:solidFill>
                  <a:prstClr val="black">
                    <a:lumMod val="95000"/>
                    <a:lumOff val="5000"/>
                  </a:prstClr>
                </a:solidFill>
              </a:rPr>
              <a:t>:</a:t>
            </a:r>
            <a:r>
              <a:rPr lang="el-GR" sz="2000" b="1" dirty="0">
                <a:solidFill>
                  <a:prstClr val="white"/>
                </a:solidFill>
              </a:rPr>
              <a:t> </a:t>
            </a:r>
            <a:r>
              <a:rPr lang="el-GR" sz="2000" dirty="0">
                <a:solidFill>
                  <a:prstClr val="white"/>
                </a:solidFill>
              </a:rPr>
              <a:t>Οι οικίες βρίσκονται η μία κοντά στην άλλη, είναι ορθογώνιες και έχουν κανονικό σχέδιο </a:t>
            </a:r>
            <a:r>
              <a:rPr lang="el-GR" sz="1400" dirty="0">
                <a:solidFill>
                  <a:prstClr val="white"/>
                </a:solidFill>
              </a:rPr>
              <a:t>(εικόνα κάτω αριστερά)</a:t>
            </a:r>
            <a:r>
              <a:rPr lang="el-GR" dirty="0">
                <a:solidFill>
                  <a:prstClr val="white"/>
                </a:solidFill>
              </a:rPr>
              <a:t>.</a:t>
            </a:r>
            <a:endParaRPr lang="el-GR" sz="1400" dirty="0">
              <a:solidFill>
                <a:prstClr val="white"/>
              </a:solidFill>
            </a:endParaRPr>
          </a:p>
        </p:txBody>
      </p:sp>
      <p:sp>
        <p:nvSpPr>
          <p:cNvPr id="9" name="TextBox 8"/>
          <p:cNvSpPr txBox="1"/>
          <p:nvPr/>
        </p:nvSpPr>
        <p:spPr>
          <a:xfrm>
            <a:off x="421601" y="1076807"/>
            <a:ext cx="2777532" cy="461665"/>
          </a:xfrm>
          <a:prstGeom prst="rect">
            <a:avLst/>
          </a:prstGeom>
          <a:noFill/>
        </p:spPr>
        <p:txBody>
          <a:bodyPr wrap="square" rtlCol="0">
            <a:spAutoFit/>
          </a:bodyPr>
          <a:lstStyle/>
          <a:p>
            <a:r>
              <a:rPr lang="el-GR" sz="2400" u="sng" dirty="0" smtClean="0"/>
              <a:t>Οικισμοί</a:t>
            </a:r>
            <a:endParaRPr lang="el-GR" sz="2400" u="sng" dirty="0"/>
          </a:p>
        </p:txBody>
      </p:sp>
    </p:spTree>
    <p:extLst>
      <p:ext uri="{BB962C8B-B14F-4D97-AF65-F5344CB8AC3E}">
        <p14:creationId xmlns:p14="http://schemas.microsoft.com/office/powerpoint/2010/main" val="39527741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dirty="0" smtClean="0"/>
          </a:p>
          <a:p>
            <a:pPr>
              <a:buNone/>
            </a:pPr>
            <a:r>
              <a:rPr lang="el-GR" dirty="0" smtClean="0"/>
              <a:t>	Η γεωμετρική εποχή χαρακτηρίζεται αλλιώς και ως «Σκοτεινοί Χρόνοι» ή «Ελληνικός Μεσαίων». </a:t>
            </a:r>
          </a:p>
          <a:p>
            <a:pPr>
              <a:buNone/>
            </a:pPr>
            <a:r>
              <a:rPr lang="el-GR" dirty="0" smtClean="0"/>
              <a:t>Επειδή:</a:t>
            </a:r>
          </a:p>
          <a:p>
            <a:pPr>
              <a:buNone/>
            </a:pPr>
            <a:r>
              <a:rPr lang="el-GR" dirty="0" smtClean="0"/>
              <a:t>1)τότε δεν υπήρχαν αρκετές πληροφορίες για αυτή την εποχή.</a:t>
            </a:r>
          </a:p>
          <a:p>
            <a:pPr>
              <a:buNone/>
            </a:pPr>
            <a:r>
              <a:rPr lang="el-GR" dirty="0" smtClean="0"/>
              <a:t>2)εκφράζει την εκ διαμέτρου αντίθεση σε σχέση με την προηγηθείσα εποχή, τη μυκηναϊκή.</a:t>
            </a:r>
          </a:p>
          <a:p>
            <a:pPr>
              <a:buNone/>
            </a:pPr>
            <a:r>
              <a:rPr lang="el-GR" dirty="0" smtClean="0"/>
              <a:t> </a:t>
            </a:r>
          </a:p>
          <a:p>
            <a:endParaRPr lang="el-GR" dirty="0" smtClean="0"/>
          </a:p>
          <a:p>
            <a:pPr>
              <a:buNone/>
            </a:pPr>
            <a:endParaRPr lang="el-GR" dirty="0" smtClean="0"/>
          </a:p>
          <a:p>
            <a:pPr>
              <a:buNone/>
            </a:pPr>
            <a:endParaRPr lang="el-GR" dirty="0" smtClean="0"/>
          </a:p>
        </p:txBody>
      </p:sp>
      <p:sp>
        <p:nvSpPr>
          <p:cNvPr id="2" name="1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ΓΕΩΜΕΤΡΙΚΗ ΕΠΟΧΗ</a:t>
            </a:r>
          </a:p>
        </p:txBody>
      </p:sp>
    </p:spTree>
    <p:extLst>
      <p:ext uri="{BB962C8B-B14F-4D97-AF65-F5344CB8AC3E}">
        <p14:creationId xmlns:p14="http://schemas.microsoft.com/office/powerpoint/2010/main" val="233343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buNone/>
            </a:pPr>
            <a:r>
              <a:rPr lang="el-GR" dirty="0" smtClean="0"/>
              <a:t>Γιατί παρήκμασε ο μυκηναϊκός πολιτισμός;</a:t>
            </a:r>
          </a:p>
          <a:p>
            <a:pPr marL="514350" indent="-514350">
              <a:buFont typeface="+mj-lt"/>
              <a:buAutoNum type="arabicParenR"/>
            </a:pPr>
            <a:r>
              <a:rPr lang="el-GR" sz="2400" dirty="0" smtClean="0"/>
              <a:t>Η μετανάστευση λαών την Μ. Ασίας προς τα νότια και δυτικά παράλιά της είχε ως αποτέλεσμα την καταστροφή μεγάλων πόλεων – εμπορικών κέντρων εκεί και ως εκ τούτου την παρακμή του μυκηναϊκού εμπορίου, της οικονομίας και του πολιτισμού. </a:t>
            </a:r>
          </a:p>
          <a:p>
            <a:pPr marL="514350" indent="-514350">
              <a:buFont typeface="+mj-lt"/>
              <a:buAutoNum type="arabicParenR"/>
            </a:pPr>
            <a:r>
              <a:rPr lang="el-GR" sz="2400" dirty="0" smtClean="0"/>
              <a:t>Νέα φύλα που βρίσκονταν στο περιθώριο του μυκηναϊκού κόσμου (Δωριείς &amp; Θεσσαλοί) μετακινήθηκαν από τη Θεσσαλία, Ήπειρο και Μακεδονία προς τον νότο εκτοπίζοντας τους παλιούς κατοίκους και επιτείνοντας την καταστροφή της υπαίθρου και της οικονομίας. Αυτή είναι η λεγόμενη «Κάθοδος των Δωριέων» ή «Επιστροφή των Ηρακλειδών»</a:t>
            </a:r>
            <a:r>
              <a:rPr lang="el-GR" sz="2400" b="1" dirty="0" smtClean="0"/>
              <a:t> (1.100- 900 </a:t>
            </a:r>
            <a:r>
              <a:rPr lang="el-GR" sz="2400" b="1" dirty="0" err="1" smtClean="0"/>
              <a:t>π.Χ.</a:t>
            </a:r>
            <a:r>
              <a:rPr lang="el-GR" sz="2400" b="1" dirty="0" smtClean="0"/>
              <a:t>)</a:t>
            </a:r>
            <a:r>
              <a:rPr lang="el-GR" sz="2400" dirty="0" smtClean="0"/>
              <a:t>.</a:t>
            </a:r>
          </a:p>
          <a:p>
            <a:pPr marL="514350" indent="-514350">
              <a:buFont typeface="+mj-lt"/>
              <a:buAutoNum type="arabicParenR"/>
            </a:pPr>
            <a:endParaRPr lang="el-GR" sz="2000" dirty="0" smtClean="0"/>
          </a:p>
          <a:p>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ΓΕΩΜΕΤΡΙΚΗ ΕΠΟΧΗ</a:t>
            </a:r>
          </a:p>
        </p:txBody>
      </p:sp>
    </p:spTree>
    <p:extLst>
      <p:ext uri="{BB962C8B-B14F-4D97-AF65-F5344CB8AC3E}">
        <p14:creationId xmlns:p14="http://schemas.microsoft.com/office/powerpoint/2010/main" val="38752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thnicArchaic936El.jpg"/>
          <p:cNvPicPr>
            <a:picLocks noGrp="1" noChangeAspect="1"/>
          </p:cNvPicPr>
          <p:nvPr>
            <p:ph idx="1"/>
          </p:nvPr>
        </p:nvPicPr>
        <p:blipFill>
          <a:blip r:embed="rId2"/>
          <a:stretch>
            <a:fillRect/>
          </a:stretch>
        </p:blipFill>
        <p:spPr>
          <a:xfrm>
            <a:off x="1285852" y="1357298"/>
            <a:ext cx="6715172" cy="3714776"/>
          </a:xfrm>
          <a:prstGeom prst="rect">
            <a:avLst/>
          </a:prstGeom>
          <a:ln>
            <a:noFill/>
          </a:ln>
          <a:effectLst>
            <a:softEdge rad="112500"/>
          </a:effectLst>
        </p:spPr>
      </p:pic>
      <p:sp>
        <p:nvSpPr>
          <p:cNvPr id="3" name="2 - Τίτλος"/>
          <p:cNvSpPr>
            <a:spLocks noGrp="1"/>
          </p:cNvSpPr>
          <p:nvPr>
            <p:ph type="title"/>
          </p:nvPr>
        </p:nvSpPr>
        <p:spPr>
          <a:xfrm>
            <a:off x="457200" y="152400"/>
            <a:ext cx="8229600" cy="1044352"/>
          </a:xfrm>
        </p:spPr>
        <p:txBody>
          <a:bodyPr>
            <a:normAutofit/>
          </a:bodyPr>
          <a:lstStyle/>
          <a:p>
            <a:pPr algn="ctr"/>
            <a:r>
              <a:rPr lang="el-GR" sz="3600" dirty="0" smtClean="0">
                <a:solidFill>
                  <a:schemeClr val="tx2">
                    <a:lumMod val="10000"/>
                  </a:schemeClr>
                </a:solidFill>
              </a:rPr>
              <a:t>  Α΄ ΕΛΛΗΝΙΚΟΣ ΑΠΟΙΚΙΣΜΟΣ</a:t>
            </a:r>
            <a:endParaRPr lang="el-GR" sz="3600" dirty="0">
              <a:solidFill>
                <a:schemeClr val="tx2">
                  <a:lumMod val="10000"/>
                </a:schemeClr>
              </a:solidFill>
            </a:endParaRPr>
          </a:p>
        </p:txBody>
      </p:sp>
      <p:sp>
        <p:nvSpPr>
          <p:cNvPr id="6" name="5 - TextBox"/>
          <p:cNvSpPr txBox="1"/>
          <p:nvPr/>
        </p:nvSpPr>
        <p:spPr>
          <a:xfrm>
            <a:off x="1785918" y="5143512"/>
            <a:ext cx="5786478" cy="923330"/>
          </a:xfrm>
          <a:prstGeom prst="rect">
            <a:avLst/>
          </a:prstGeom>
          <a:noFill/>
        </p:spPr>
        <p:txBody>
          <a:bodyPr wrap="square" rtlCol="0" anchor="b">
            <a:spAutoFit/>
          </a:bodyPr>
          <a:lstStyle/>
          <a:p>
            <a:pPr algn="ctr"/>
            <a:r>
              <a:rPr lang="el-GR" dirty="0">
                <a:solidFill>
                  <a:prstClr val="white"/>
                </a:solidFill>
              </a:rPr>
              <a:t>Η κάθοδος των Δωριέων ήταν η αιτία μετανάστευσης των ελληνικών φύλων ( Αιολείς, Ίωνες, Αχαιοί) στα νησιά του Αιγαίου και στη Μ. Ασία. Ο ελληνισμός εξαπλώνεται.</a:t>
            </a:r>
          </a:p>
        </p:txBody>
      </p:sp>
    </p:spTree>
    <p:extLst>
      <p:ext uri="{BB962C8B-B14F-4D97-AF65-F5344CB8AC3E}">
        <p14:creationId xmlns:p14="http://schemas.microsoft.com/office/powerpoint/2010/main" val="331521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dirty="0" smtClean="0"/>
              <a:t>Χαρακτηριστικά της περιόδου:</a:t>
            </a:r>
          </a:p>
          <a:p>
            <a:pPr>
              <a:buFont typeface="Wingdings" pitchFamily="2" charset="2"/>
              <a:buChar char="ü"/>
            </a:pPr>
            <a:r>
              <a:rPr lang="el-GR" sz="2400" dirty="0" smtClean="0"/>
              <a:t>Νέοι άξονες εξουσίας: α) ο βασιλιάς, β) το συμβούλιο γερόντων, γ) η συνέλευση πολεμιστών .</a:t>
            </a:r>
          </a:p>
          <a:p>
            <a:pPr>
              <a:buFont typeface="Wingdings" pitchFamily="2" charset="2"/>
              <a:buChar char="ü"/>
            </a:pPr>
            <a:r>
              <a:rPr lang="el-GR" sz="2400" dirty="0" smtClean="0"/>
              <a:t>Αγροτική οικονομία με αυτάρκη, κλειστό χαρακτήρα(παραγωγή γεωργικών και κτηνοτροφικών προϊόντων), βασισμένη στην εκμετάλλευση κλήρων γης (καθεστώς οίκου).</a:t>
            </a:r>
          </a:p>
          <a:p>
            <a:pPr>
              <a:buFont typeface="Wingdings" pitchFamily="2" charset="2"/>
              <a:buChar char="ü"/>
            </a:pPr>
            <a:r>
              <a:rPr lang="el-GR" sz="2400" dirty="0" smtClean="0"/>
              <a:t>Υποχώρηση βιοτεχνίας και περιορισμός στην παραγωγή ειδών πρώτης ανάγκης π.χ. πήλινα αγγεία, ορειχάλκινος οπλισμός και σκεύη καθημερινής ή λατρευτικής χρήσης.  </a:t>
            </a:r>
          </a:p>
          <a:p>
            <a:pPr>
              <a:buFont typeface="Wingdings" pitchFamily="2" charset="2"/>
              <a:buChar char="Ø"/>
            </a:pPr>
            <a:endParaRPr lang="el-GR" dirty="0" smtClean="0"/>
          </a:p>
          <a:p>
            <a:pPr>
              <a:buFont typeface="Wingdings" pitchFamily="2" charset="2"/>
              <a:buChar char="ü"/>
            </a:pPr>
            <a:endParaRPr lang="el-GR" dirty="0" smtClean="0"/>
          </a:p>
          <a:p>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ΓΕΩΜΕΤΡΙΚΗ ΕΠΟΧΗ</a:t>
            </a:r>
          </a:p>
        </p:txBody>
      </p:sp>
    </p:spTree>
    <p:extLst>
      <p:ext uri="{BB962C8B-B14F-4D97-AF65-F5344CB8AC3E}">
        <p14:creationId xmlns:p14="http://schemas.microsoft.com/office/powerpoint/2010/main" val="31671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Font typeface="Wingdings" pitchFamily="2" charset="2"/>
              <a:buChar char="ü"/>
            </a:pPr>
            <a:r>
              <a:rPr lang="el-GR" dirty="0" smtClean="0"/>
              <a:t>Ανάγκη για φτηνή και γρήγορη παραγωγή κεραμικών ειδών που οδήγησε:</a:t>
            </a:r>
          </a:p>
          <a:p>
            <a:pPr marL="571500" indent="-571500">
              <a:buFont typeface="+mj-lt"/>
              <a:buAutoNum type="romanLcPeriod"/>
            </a:pPr>
            <a:r>
              <a:rPr lang="el-GR" dirty="0" smtClean="0"/>
              <a:t>στην εισαγωγή ενός ταχύτερου κεραμικού τροχού</a:t>
            </a:r>
          </a:p>
          <a:p>
            <a:pPr marL="571500" indent="-571500">
              <a:buFont typeface="+mj-lt"/>
              <a:buAutoNum type="romanLcPeriod"/>
            </a:pPr>
            <a:r>
              <a:rPr lang="el-GR" dirty="0" smtClean="0"/>
              <a:t>στη χρήση διαβήτη με πολλά πινέλα για τη διακόσμηση</a:t>
            </a:r>
          </a:p>
          <a:p>
            <a:pPr marL="571500" indent="-571500">
              <a:buFont typeface="Wingdings" pitchFamily="2" charset="2"/>
              <a:buChar char="ü"/>
            </a:pPr>
            <a:r>
              <a:rPr lang="el-GR" dirty="0" smtClean="0"/>
              <a:t>Εγκατάλειψη της πλούσιας και περίτεχνης διακόσμησης.</a:t>
            </a:r>
          </a:p>
          <a:p>
            <a:pPr marL="571500" indent="-571500">
              <a:buFont typeface="Wingdings" pitchFamily="2" charset="2"/>
              <a:buChar char="ü"/>
            </a:pPr>
            <a:r>
              <a:rPr lang="el-GR" dirty="0" smtClean="0"/>
              <a:t>Χρήση ευτελών υλικών.</a:t>
            </a:r>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ΓΕΩΜΕΤΡΙΚΗ ΕΠΟΧΗ</a:t>
            </a:r>
          </a:p>
        </p:txBody>
      </p:sp>
    </p:spTree>
    <p:extLst>
      <p:ext uri="{BB962C8B-B14F-4D97-AF65-F5344CB8AC3E}">
        <p14:creationId xmlns:p14="http://schemas.microsoft.com/office/powerpoint/2010/main" val="306295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numCol="1"/>
          <a:lstStyle/>
          <a:p>
            <a:r>
              <a:rPr lang="el-GR" dirty="0" smtClean="0"/>
              <a:t>Πρωτογεωμετρική εποχή (1050-900 </a:t>
            </a:r>
            <a:r>
              <a:rPr lang="el-GR" dirty="0" err="1" smtClean="0"/>
              <a:t>π.Χ.</a:t>
            </a:r>
            <a:r>
              <a:rPr lang="el-GR" dirty="0" smtClean="0"/>
              <a:t>)</a:t>
            </a:r>
          </a:p>
          <a:p>
            <a:pPr>
              <a:buNone/>
            </a:pPr>
            <a:endParaRPr lang="el-GR" dirty="0" smtClean="0"/>
          </a:p>
          <a:p>
            <a:r>
              <a:rPr lang="el-GR" dirty="0" smtClean="0"/>
              <a:t> Γεωμετρική εποχή (900-700 </a:t>
            </a:r>
            <a:r>
              <a:rPr lang="el-GR" dirty="0" err="1" smtClean="0"/>
              <a:t>π.Χ.</a:t>
            </a:r>
            <a:r>
              <a:rPr lang="el-GR" dirty="0" smtClean="0"/>
              <a:t>)</a:t>
            </a:r>
          </a:p>
          <a:p>
            <a:pPr algn="ctr"/>
            <a:endParaRPr lang="el-GR" dirty="0" smtClean="0"/>
          </a:p>
          <a:p>
            <a:pPr marL="514350" indent="-514350" algn="just">
              <a:buFont typeface="+mj-lt"/>
              <a:buAutoNum type="romanLcPeriod"/>
            </a:pPr>
            <a:r>
              <a:rPr lang="el-GR" sz="2400" dirty="0" smtClean="0"/>
              <a:t>Πρώιμη Γεωμετρική (900-850 </a:t>
            </a:r>
            <a:r>
              <a:rPr lang="el-GR" sz="2400" dirty="0" err="1" smtClean="0"/>
              <a:t>π.Χ.</a:t>
            </a:r>
            <a:r>
              <a:rPr lang="el-GR" sz="2400" dirty="0" smtClean="0"/>
              <a:t>)</a:t>
            </a:r>
          </a:p>
          <a:p>
            <a:pPr marL="514350" indent="-514350" algn="just">
              <a:buFont typeface="+mj-lt"/>
              <a:buAutoNum type="romanLcPeriod"/>
            </a:pPr>
            <a:r>
              <a:rPr lang="el-GR" sz="2400" dirty="0" smtClean="0"/>
              <a:t>Μέση Γεωμετρική (850-760 </a:t>
            </a:r>
            <a:r>
              <a:rPr lang="el-GR" sz="2400" dirty="0" err="1" smtClean="0"/>
              <a:t>π.Χ.</a:t>
            </a:r>
            <a:r>
              <a:rPr lang="el-GR" sz="2400" dirty="0" smtClean="0"/>
              <a:t>)</a:t>
            </a:r>
          </a:p>
          <a:p>
            <a:pPr marL="514350" indent="-514350" algn="just">
              <a:buFont typeface="+mj-lt"/>
              <a:buAutoNum type="romanLcPeriod"/>
            </a:pPr>
            <a:r>
              <a:rPr lang="el-GR" sz="2400" dirty="0" smtClean="0"/>
              <a:t>Ύστερη Γεωμετρική Ι (760-735 </a:t>
            </a:r>
            <a:r>
              <a:rPr lang="el-GR" sz="2400" dirty="0" err="1" smtClean="0"/>
              <a:t>π.Χ.</a:t>
            </a:r>
            <a:r>
              <a:rPr lang="el-GR" sz="2400" dirty="0" smtClean="0"/>
              <a:t>)</a:t>
            </a:r>
          </a:p>
          <a:p>
            <a:pPr marL="514350" indent="-514350" algn="just">
              <a:buFont typeface="+mj-lt"/>
              <a:buAutoNum type="romanLcPeriod"/>
            </a:pPr>
            <a:r>
              <a:rPr lang="el-GR" sz="2400" dirty="0" smtClean="0"/>
              <a:t>Ύστερη Γεωμετρική ΙΙ (735-700 </a:t>
            </a:r>
            <a:r>
              <a:rPr lang="el-GR" sz="2400" dirty="0" err="1" smtClean="0"/>
              <a:t>π.Χ.</a:t>
            </a:r>
            <a:r>
              <a:rPr lang="el-GR" sz="2400" dirty="0" smtClean="0"/>
              <a:t>)</a:t>
            </a:r>
            <a:endParaRPr lang="el-GR" sz="2400"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ΓΕΩΜΕΤΡΙΚΗ ΕΠΟΧΗ</a:t>
            </a:r>
          </a:p>
        </p:txBody>
      </p:sp>
    </p:spTree>
    <p:extLst>
      <p:ext uri="{BB962C8B-B14F-4D97-AF65-F5344CB8AC3E}">
        <p14:creationId xmlns:p14="http://schemas.microsoft.com/office/powerpoint/2010/main" val="4076774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Font typeface="Wingdings" pitchFamily="2" charset="2"/>
              <a:buChar char="v"/>
            </a:pPr>
            <a:r>
              <a:rPr lang="el-GR" dirty="0" smtClean="0"/>
              <a:t>ΔΕΝ έχει μνημειακό χαρακτήρα.</a:t>
            </a:r>
          </a:p>
          <a:p>
            <a:pPr>
              <a:buNone/>
            </a:pPr>
            <a:r>
              <a:rPr lang="el-GR" dirty="0" smtClean="0"/>
              <a:t>   </a:t>
            </a:r>
          </a:p>
          <a:p>
            <a:pPr>
              <a:buNone/>
            </a:pPr>
            <a:r>
              <a:rPr lang="el-GR" dirty="0" smtClean="0"/>
              <a:t>   Τα αρχιτεκτονικά λείψανα είναι πενιχρά εξαιτίας των  φθαρτών υλικών και της πρόχειρης κατασκευής τους. Τα θεμέλια και το κατώτερο τμήμα των οικοδομημάτων κατασκευάζονται από μικρούς αργούς λίθους, ενώ το ανώτερο είναι φτιαγμένο από ωμές πλίνθους.</a:t>
            </a:r>
          </a:p>
          <a:p>
            <a:pPr>
              <a:buFont typeface="Wingdings" pitchFamily="2" charset="2"/>
              <a:buChar char="v"/>
            </a:pPr>
            <a:endParaRPr lang="el-GR" dirty="0" smtClean="0"/>
          </a:p>
          <a:p>
            <a:pPr>
              <a:buNone/>
            </a:pPr>
            <a:r>
              <a:rPr lang="el-GR" sz="2400" dirty="0" smtClean="0"/>
              <a:t>Τα οικοδομήματα διακρίνονται σε τέσσερις(4) τύπους:</a:t>
            </a:r>
          </a:p>
          <a:p>
            <a:endParaRPr lang="el-GR" sz="2400" dirty="0" smtClean="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smtClean="0">
                <a:solidFill>
                  <a:schemeClr val="tx2">
                    <a:lumMod val="10000"/>
                  </a:schemeClr>
                </a:solidFill>
              </a:rPr>
              <a:t>ΑΡΧΙΤΕΚΤΟΝΙΚΗ </a:t>
            </a:r>
            <a:endParaRPr lang="el-GR" sz="3600" dirty="0">
              <a:solidFill>
                <a:schemeClr val="tx2">
                  <a:lumMod val="10000"/>
                </a:schemeClr>
              </a:solidFill>
            </a:endParaRPr>
          </a:p>
        </p:txBody>
      </p:sp>
    </p:spTree>
    <p:extLst>
      <p:ext uri="{BB962C8B-B14F-4D97-AF65-F5344CB8AC3E}">
        <p14:creationId xmlns:p14="http://schemas.microsoft.com/office/powerpoint/2010/main" val="262487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a:t>Α΄ τύπος:  </a:t>
            </a:r>
            <a:r>
              <a:rPr lang="el-GR" dirty="0" smtClean="0"/>
              <a:t>ανήκουν </a:t>
            </a:r>
            <a:r>
              <a:rPr lang="el-GR" dirty="0"/>
              <a:t>τα επιμήκη, ορθογώνια οικοδομήματα με είσοδο στη μία στενή πλευρά</a:t>
            </a:r>
            <a:r>
              <a:rPr lang="el-GR" dirty="0" smtClean="0"/>
              <a:t>.</a:t>
            </a:r>
          </a:p>
          <a:p>
            <a:pPr marL="0" indent="0">
              <a:buNone/>
            </a:pPr>
            <a:endParaRPr lang="el-GR" dirty="0" smtClean="0"/>
          </a:p>
          <a:p>
            <a:pPr marL="0" indent="0">
              <a:buNone/>
            </a:pPr>
            <a:r>
              <a:rPr lang="el-GR" dirty="0" smtClean="0"/>
              <a:t>Τέτοιου τύπου είναι ο ναός ή το μέγαρο Β στο Θερμό της Αιτωλίας. Χρονολογείται τον 10</a:t>
            </a:r>
            <a:r>
              <a:rPr lang="el-GR" baseline="30000" dirty="0" smtClean="0"/>
              <a:t>ο</a:t>
            </a:r>
            <a:r>
              <a:rPr lang="el-GR" dirty="0" smtClean="0"/>
              <a:t> ή 8</a:t>
            </a:r>
            <a:r>
              <a:rPr lang="el-GR" baseline="30000" dirty="0" smtClean="0"/>
              <a:t>ο</a:t>
            </a:r>
            <a:r>
              <a:rPr lang="el-GR" dirty="0" smtClean="0"/>
              <a:t> αι. Π.Χ. Στο τέλος της γεωμετρικής περιόδου φαίνεται ότι το οικοδόμημα περιβλήθηκε με κιονοστοιχία – πτερό- , που είχε καμπύλο περίγραμμα στην πίσω στενή πλευρά. Ίσως όμως να μην επρόκειτο για κανονική κιονοστοιχία αλλά για απλά δοκάρια τοποθετημένα λοξά σε σχέση με τους τοίους. </a:t>
            </a:r>
            <a:endParaRPr lang="el-GR" dirty="0"/>
          </a:p>
        </p:txBody>
      </p:sp>
      <p:sp>
        <p:nvSpPr>
          <p:cNvPr id="3" name="2 - Τίτλος"/>
          <p:cNvSpPr>
            <a:spLocks noGrp="1"/>
          </p:cNvSpPr>
          <p:nvPr>
            <p:ph type="title"/>
          </p:nvPr>
        </p:nvSpPr>
        <p:spPr>
          <a:xfrm>
            <a:off x="457200" y="152400"/>
            <a:ext cx="8229600" cy="1044352"/>
          </a:xfrm>
        </p:spPr>
        <p:txBody>
          <a:bodyPr>
            <a:normAutofit/>
          </a:bodyPr>
          <a:lstStyle/>
          <a:p>
            <a:pPr algn="ctr"/>
            <a:r>
              <a:rPr lang="el-GR" sz="3600" dirty="0">
                <a:solidFill>
                  <a:schemeClr val="tx2">
                    <a:lumMod val="10000"/>
                  </a:schemeClr>
                </a:solidFill>
              </a:rPr>
              <a:t>ΑΡΧΙΤΕΚΤΟΝΙΚΗ </a:t>
            </a:r>
          </a:p>
        </p:txBody>
      </p:sp>
    </p:spTree>
    <p:extLst>
      <p:ext uri="{BB962C8B-B14F-4D97-AF65-F5344CB8AC3E}">
        <p14:creationId xmlns:p14="http://schemas.microsoft.com/office/powerpoint/2010/main" val="2986744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712</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Χαρτί</vt:lpstr>
      <vt:lpstr>1_Χαρτί</vt:lpstr>
      <vt:lpstr>2_Χαρτί</vt:lpstr>
      <vt:lpstr>3_Χαρτί</vt:lpstr>
      <vt:lpstr>ΓΕΩΜΕΤΡΙΚΗ  ΕΠΟΧΗ</vt:lpstr>
      <vt:lpstr>ΓΕΩΜΕΤΡΙΚΗ ΕΠΟΧΗ</vt:lpstr>
      <vt:lpstr>ΓΕΩΜΕΤΡΙΚΗ ΕΠΟΧΗ</vt:lpstr>
      <vt:lpstr>  Α΄ ΕΛΛΗΝΙΚΟΣ ΑΠΟΙΚΙΣΜΟΣ</vt:lpstr>
      <vt:lpstr>ΓΕΩΜΕΤΡΙΚΗ ΕΠΟΧΗ</vt:lpstr>
      <vt:lpstr>ΓΕΩΜΕΤΡΙΚΗ ΕΠΟΧΗ</vt:lpstr>
      <vt:lpstr>ΓΕΩΜΕΤΡΙΚΗ ΕΠΟΧΗ</vt:lpstr>
      <vt:lpstr>ΑΡΧΙΤΕΚΤΟΝΙΚΗ </vt:lpstr>
      <vt:lpstr>ΑΡΧΙΤΕΚΤΟΝΙΚΗ </vt:lpstr>
      <vt:lpstr>ΑΡΧΙΤΕΚΤΟΝΙΚΗ </vt:lpstr>
      <vt:lpstr>ΑΡΧΙΤΕΚΤΟΝΙΚΗ </vt:lpstr>
      <vt:lpstr>ΑΡΧΙΤΕΚΤΟΝΙΚΗ </vt:lpstr>
      <vt:lpstr>ΑΡΧΙΤΕΚΤΟΝΙΚΗ </vt:lpstr>
      <vt:lpstr>ΑΡΧΙΤΕΚΤΟΝΙΚΗ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ΓΕΩΜΕΤΡΙΚΗ ΕΠΟΧΗ</dc:title>
  <dc:creator>USER</dc:creator>
  <cp:lastModifiedBy>USER</cp:lastModifiedBy>
  <cp:revision>7</cp:revision>
  <dcterms:created xsi:type="dcterms:W3CDTF">2018-05-18T11:54:29Z</dcterms:created>
  <dcterms:modified xsi:type="dcterms:W3CDTF">2018-05-22T21:06:43Z</dcterms:modified>
</cp:coreProperties>
</file>