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0" r:id="rId3"/>
    <p:sldId id="271" r:id="rId4"/>
    <p:sldId id="266" r:id="rId5"/>
    <p:sldId id="267" r:id="rId6"/>
    <p:sldId id="268" r:id="rId7"/>
    <p:sldId id="272" r:id="rId8"/>
    <p:sldId id="273" r:id="rId9"/>
    <p:sldId id="274" r:id="rId10"/>
    <p:sldId id="275" r:id="rId11"/>
    <p:sldId id="276" r:id="rId12"/>
    <p:sldId id="277" r:id="rId13"/>
    <p:sldId id="278" r:id="rId14"/>
    <p:sldId id="279" r:id="rId15"/>
    <p:sldId id="280" r:id="rId16"/>
    <p:sldId id="269"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ammatiki Karla" userId="709ef5e2-7d45-4ab8-b895-84d2e9e298f8" providerId="ADAL" clId="{ED52EBAE-3471-4045-9B30-A0B980F96E14}"/>
    <pc:docChg chg="modSld">
      <pc:chgData name="Grammatiki Karla" userId="709ef5e2-7d45-4ab8-b895-84d2e9e298f8" providerId="ADAL" clId="{ED52EBAE-3471-4045-9B30-A0B980F96E14}" dt="2025-11-14T12:44:47.004" v="3" actId="20577"/>
      <pc:docMkLst>
        <pc:docMk/>
      </pc:docMkLst>
      <pc:sldChg chg="modSp mod">
        <pc:chgData name="Grammatiki Karla" userId="709ef5e2-7d45-4ab8-b895-84d2e9e298f8" providerId="ADAL" clId="{ED52EBAE-3471-4045-9B30-A0B980F96E14}" dt="2025-11-14T12:44:47.004" v="3" actId="20577"/>
        <pc:sldMkLst>
          <pc:docMk/>
          <pc:sldMk cId="0" sldId="256"/>
        </pc:sldMkLst>
        <pc:spChg chg="mod">
          <ac:chgData name="Grammatiki Karla" userId="709ef5e2-7d45-4ab8-b895-84d2e9e298f8" providerId="ADAL" clId="{ED52EBAE-3471-4045-9B30-A0B980F96E14}" dt="2025-11-14T12:44:47.004" v="3" actId="20577"/>
          <ac:spMkLst>
            <pc:docMk/>
            <pc:sldMk cId="0" sldId="256"/>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6 - Ισοσκελές τρίγωνο"/>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540544" y="776288"/>
            <a:ext cx="8062912" cy="1470025"/>
          </a:xfrm>
        </p:spPr>
        <p:txBody>
          <a:bodyPr anchor="b">
            <a:normAutofit/>
          </a:bodyPr>
          <a:lstStyle>
            <a:lvl1pPr algn="r">
              <a:defRPr sz="4400"/>
            </a:lvl1pPr>
          </a:lstStyle>
          <a:p>
            <a:r>
              <a:rPr kumimoji="0" lang="el-GR"/>
              <a:t>Kλικ για επεξεργασία του τίτλου</a:t>
            </a:r>
            <a:endParaRPr kumimoji="0" lang="en-US"/>
          </a:p>
        </p:txBody>
      </p:sp>
      <p:sp>
        <p:nvSpPr>
          <p:cNvPr id="9" name="8 - Υπότιτλος"/>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1371600" y="6012656"/>
            <a:ext cx="5791200" cy="365125"/>
          </a:xfrm>
        </p:spPr>
        <p:txBody>
          <a:bodyPr tIns="0" bIns="0" anchor="t"/>
          <a:lstStyle>
            <a:lvl1pPr algn="r">
              <a:defRPr sz="1000"/>
            </a:lvl1pPr>
          </a:lstStyle>
          <a:p>
            <a:fld id="{2342CEA3-3058-4D43-AE35-B3DA76CB4003}" type="datetimeFigureOut">
              <a:rPr lang="el-GR" smtClean="0"/>
              <a:pPr/>
              <a:t>14/11/2025</a:t>
            </a:fld>
            <a:endParaRPr lang="el-GR"/>
          </a:p>
        </p:txBody>
      </p:sp>
      <p:sp>
        <p:nvSpPr>
          <p:cNvPr id="17" name="16 - Θέση υποσέλιδου"/>
          <p:cNvSpPr>
            <a:spLocks noGrp="1"/>
          </p:cNvSpPr>
          <p:nvPr>
            <p:ph type="ftr" sz="quarter" idx="11"/>
          </p:nvPr>
        </p:nvSpPr>
        <p:spPr>
          <a:xfrm>
            <a:off x="1371600" y="5650704"/>
            <a:ext cx="5791200" cy="365125"/>
          </a:xfrm>
        </p:spPr>
        <p:txBody>
          <a:bodyPr tIns="0" bIns="0" anchor="b"/>
          <a:lstStyle>
            <a:lvl1pPr algn="r">
              <a:defRPr sz="1100"/>
            </a:lvl1pPr>
          </a:lstStyle>
          <a:p>
            <a:endParaRPr lang="el-GR"/>
          </a:p>
        </p:txBody>
      </p:sp>
      <p:sp>
        <p:nvSpPr>
          <p:cNvPr id="29" name="28 - Θέση αριθμού διαφάνειας"/>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14/11/2025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381000"/>
            <a:ext cx="1905000" cy="5486400"/>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381000"/>
            <a:ext cx="6248400" cy="5486400"/>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14/11/2025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1399032"/>
          </a:xfrm>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a:xfrm>
            <a:off x="457200" y="1882808"/>
            <a:ext cx="8229600" cy="45720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a:xfrm>
            <a:off x="4791456" y="6480048"/>
            <a:ext cx="2133600" cy="301752"/>
          </a:xfrm>
        </p:spPr>
        <p:txBody>
          <a:bodyPr/>
          <a:lstStyle/>
          <a:p>
            <a:fld id="{2342CEA3-3058-4D43-AE35-B3DA76CB4003}" type="datetimeFigureOut">
              <a:rPr lang="el-GR" smtClean="0"/>
              <a:pPr/>
              <a:t>14/11/2025</a:t>
            </a:fld>
            <a:endParaRPr lang="el-GR"/>
          </a:p>
        </p:txBody>
      </p:sp>
      <p:sp>
        <p:nvSpPr>
          <p:cNvPr id="5" name="4 - Θέση υποσέλιδου"/>
          <p:cNvSpPr>
            <a:spLocks noGrp="1"/>
          </p:cNvSpPr>
          <p:nvPr>
            <p:ph type="ftr" sz="quarter" idx="11"/>
          </p:nvPr>
        </p:nvSpPr>
        <p:spPr>
          <a:xfrm>
            <a:off x="457200" y="6480969"/>
            <a:ext cx="4260056" cy="300831"/>
          </a:xfrm>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9" name="8 - Ορθογώνιο τρίγωνο"/>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 Ισοσκελές τρίγωνο"/>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 Θέση ημερομηνίας"/>
          <p:cNvSpPr>
            <a:spLocks noGrp="1"/>
          </p:cNvSpPr>
          <p:nvPr>
            <p:ph type="dt" sz="half" idx="10"/>
          </p:nvPr>
        </p:nvSpPr>
        <p:spPr>
          <a:xfrm>
            <a:off x="6955632" y="6477000"/>
            <a:ext cx="2133600" cy="304800"/>
          </a:xfrm>
        </p:spPr>
        <p:txBody>
          <a:bodyPr/>
          <a:lstStyle/>
          <a:p>
            <a:fld id="{2342CEA3-3058-4D43-AE35-B3DA76CB4003}" type="datetimeFigureOut">
              <a:rPr lang="el-GR" smtClean="0"/>
              <a:pPr/>
              <a:t>14/11/2025</a:t>
            </a:fld>
            <a:endParaRPr lang="el-GR"/>
          </a:p>
        </p:txBody>
      </p:sp>
      <p:sp>
        <p:nvSpPr>
          <p:cNvPr id="5" name="4 - Θέση υποσέλιδου"/>
          <p:cNvSpPr>
            <a:spLocks noGrp="1"/>
          </p:cNvSpPr>
          <p:nvPr>
            <p:ph type="ftr" sz="quarter" idx="11"/>
          </p:nvPr>
        </p:nvSpPr>
        <p:spPr>
          <a:xfrm>
            <a:off x="2619376" y="6480969"/>
            <a:ext cx="4260056" cy="300831"/>
          </a:xfrm>
        </p:spPr>
        <p:txBody>
          <a:bodyPr/>
          <a:lstStyle/>
          <a:p>
            <a:endParaRPr lang="el-GR"/>
          </a:p>
        </p:txBody>
      </p:sp>
      <p:sp>
        <p:nvSpPr>
          <p:cNvPr id="6" name="5 - Θέση αριθμού διαφάνειας"/>
          <p:cNvSpPr>
            <a:spLocks noGrp="1"/>
          </p:cNvSpPr>
          <p:nvPr>
            <p:ph type="sldNum" sz="quarter" idx="12"/>
          </p:nvPr>
        </p:nvSpPr>
        <p:spPr>
          <a:xfrm>
            <a:off x="8451056" y="809624"/>
            <a:ext cx="502920" cy="300831"/>
          </a:xfrm>
        </p:spPr>
        <p:txBody>
          <a:bodyPr/>
          <a:lstStyle/>
          <a:p>
            <a:fld id="{D3F1D1C4-C2D9-4231-9FB2-B2D9D97AA41D}" type="slidenum">
              <a:rPr lang="el-GR" smtClean="0"/>
              <a:pPr/>
              <a:t>‹#›</a:t>
            </a:fld>
            <a:endParaRPr lang="el-GR"/>
          </a:p>
        </p:txBody>
      </p:sp>
      <p:cxnSp>
        <p:nvCxnSpPr>
          <p:cNvPr id="11" name="10 - Ευθεία γραμμή σύνδεσης"/>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 Ευθεία γραμμή σύνδεσης"/>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 Τίτλος"/>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marL="0" algn="l">
              <a:defRPr/>
            </a:lvl1p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a:xfrm>
            <a:off x="4791456" y="6480969"/>
            <a:ext cx="2133600" cy="301752"/>
          </a:xfrm>
        </p:spPr>
        <p:txBody>
          <a:bodyPr/>
          <a:lstStyle/>
          <a:p>
            <a:fld id="{2342CEA3-3058-4D43-AE35-B3DA76CB4003}" type="datetimeFigureOut">
              <a:rPr lang="el-GR" smtClean="0"/>
              <a:pPr/>
              <a:t>14/11/2025</a:t>
            </a:fld>
            <a:endParaRPr lang="el-GR"/>
          </a:p>
        </p:txBody>
      </p:sp>
      <p:sp>
        <p:nvSpPr>
          <p:cNvPr id="6" name="5 - Θέση υποσέλιδου"/>
          <p:cNvSpPr>
            <a:spLocks noGrp="1"/>
          </p:cNvSpPr>
          <p:nvPr>
            <p:ph type="ftr" sz="quarter" idx="11"/>
          </p:nvPr>
        </p:nvSpPr>
        <p:spPr>
          <a:xfrm>
            <a:off x="457200" y="6480969"/>
            <a:ext cx="4260056" cy="301752"/>
          </a:xfrm>
        </p:spPr>
        <p:txBody>
          <a:bodyPr/>
          <a:lstStyle/>
          <a:p>
            <a:endParaRPr lang="el-GR"/>
          </a:p>
        </p:txBody>
      </p:sp>
      <p:sp>
        <p:nvSpPr>
          <p:cNvPr id="7" name="6 - Θέση αριθμού διαφάνειας"/>
          <p:cNvSpPr>
            <a:spLocks noGrp="1"/>
          </p:cNvSpPr>
          <p:nvPr>
            <p:ph type="sldNum" sz="quarter" idx="12"/>
          </p:nvPr>
        </p:nvSpPr>
        <p:spPr>
          <a:xfrm>
            <a:off x="7589520" y="6480969"/>
            <a:ext cx="502920" cy="301752"/>
          </a:xfrm>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0"/>
          </p:nvPr>
        </p:nvSpPr>
        <p:spPr>
          <a:xfrm>
            <a:off x="4791456" y="6480969"/>
            <a:ext cx="2130552" cy="301752"/>
          </a:xfrm>
        </p:spPr>
        <p:txBody>
          <a:bodyPr/>
          <a:lstStyle/>
          <a:p>
            <a:fld id="{2342CEA3-3058-4D43-AE35-B3DA76CB4003}" type="datetimeFigureOut">
              <a:rPr lang="el-GR" smtClean="0"/>
              <a:pPr/>
              <a:t>14/11/2025</a:t>
            </a:fld>
            <a:endParaRPr lang="el-GR"/>
          </a:p>
        </p:txBody>
      </p:sp>
      <p:sp>
        <p:nvSpPr>
          <p:cNvPr id="8" name="7 - Θέση υποσέλιδου"/>
          <p:cNvSpPr>
            <a:spLocks noGrp="1"/>
          </p:cNvSpPr>
          <p:nvPr>
            <p:ph type="ftr" sz="quarter" idx="11"/>
          </p:nvPr>
        </p:nvSpPr>
        <p:spPr>
          <a:xfrm>
            <a:off x="457200" y="6480969"/>
            <a:ext cx="4261104" cy="301752"/>
          </a:xfrm>
        </p:spPr>
        <p:txBody>
          <a:bodyPr/>
          <a:lstStyle/>
          <a:p>
            <a:endParaRPr lang="el-GR"/>
          </a:p>
        </p:txBody>
      </p:sp>
      <p:sp>
        <p:nvSpPr>
          <p:cNvPr id="9" name="8 - Θέση αριθμού διαφάνειας"/>
          <p:cNvSpPr>
            <a:spLocks noGrp="1"/>
          </p:cNvSpPr>
          <p:nvPr>
            <p:ph type="sldNum" sz="quarter" idx="12"/>
          </p:nvPr>
        </p:nvSpPr>
        <p:spPr>
          <a:xfrm>
            <a:off x="7589520" y="6483096"/>
            <a:ext cx="502920" cy="301752"/>
          </a:xfrm>
        </p:spPr>
        <p:txBody>
          <a:bodyPr/>
          <a:lstStyle>
            <a:lvl1pPr algn="ctr">
              <a:defRPr/>
            </a:lvl1p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b="0"/>
            </a:lvl1p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14/11/2025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791456" y="6480969"/>
            <a:ext cx="2133600" cy="301752"/>
          </a:xfrm>
        </p:spPr>
        <p:txBody>
          <a:bodyPr/>
          <a:lstStyle/>
          <a:p>
            <a:fld id="{2342CEA3-3058-4D43-AE35-B3DA76CB4003}" type="datetimeFigureOut">
              <a:rPr lang="el-GR" smtClean="0"/>
              <a:pPr/>
              <a:t>14/11/2025</a:t>
            </a:fld>
            <a:endParaRPr lang="el-GR"/>
          </a:p>
        </p:txBody>
      </p:sp>
      <p:sp>
        <p:nvSpPr>
          <p:cNvPr id="3" name="2 - Θέση υποσέλιδου"/>
          <p:cNvSpPr>
            <a:spLocks noGrp="1"/>
          </p:cNvSpPr>
          <p:nvPr>
            <p:ph type="ftr" sz="quarter" idx="11"/>
          </p:nvPr>
        </p:nvSpPr>
        <p:spPr>
          <a:xfrm>
            <a:off x="457200" y="6481890"/>
            <a:ext cx="4260056" cy="300831"/>
          </a:xfrm>
        </p:spPr>
        <p:txBody>
          <a:bodyPr/>
          <a:lstStyle/>
          <a:p>
            <a:endParaRPr lang="el-GR"/>
          </a:p>
        </p:txBody>
      </p:sp>
      <p:sp>
        <p:nvSpPr>
          <p:cNvPr id="4" name="3 - Θέση αριθμού διαφάνειας"/>
          <p:cNvSpPr>
            <a:spLocks noGrp="1"/>
          </p:cNvSpPr>
          <p:nvPr>
            <p:ph type="sldNum" sz="quarter" idx="12"/>
          </p:nvPr>
        </p:nvSpPr>
        <p:spPr>
          <a:xfrm>
            <a:off x="7589520" y="6480969"/>
            <a:ext cx="502920" cy="301752"/>
          </a:xfrm>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a:xfrm>
            <a:off x="6278976" y="6556248"/>
            <a:ext cx="2133600" cy="301752"/>
          </a:xfrm>
        </p:spPr>
        <p:txBody>
          <a:bodyPr/>
          <a:lstStyle>
            <a:lvl1pPr>
              <a:defRPr sz="900"/>
            </a:lvl1pPr>
          </a:lstStyle>
          <a:p>
            <a:fld id="{2342CEA3-3058-4D43-AE35-B3DA76CB4003}" type="datetimeFigureOut">
              <a:rPr lang="el-GR" smtClean="0"/>
              <a:pPr/>
              <a:t>14/11/2025</a:t>
            </a:fld>
            <a:endParaRPr lang="el-GR"/>
          </a:p>
        </p:txBody>
      </p:sp>
      <p:sp>
        <p:nvSpPr>
          <p:cNvPr id="6" name="5 - Θέση υποσέλιδου"/>
          <p:cNvSpPr>
            <a:spLocks noGrp="1"/>
          </p:cNvSpPr>
          <p:nvPr>
            <p:ph type="ftr" sz="quarter" idx="11"/>
          </p:nvPr>
        </p:nvSpPr>
        <p:spPr>
          <a:xfrm>
            <a:off x="1135856" y="6556248"/>
            <a:ext cx="5143120" cy="301752"/>
          </a:xfrm>
        </p:spPr>
        <p:txBody>
          <a:bodyPr/>
          <a:lstStyle>
            <a:lvl1pPr>
              <a:defRPr sz="900"/>
            </a:lvl1pPr>
          </a:lstStyle>
          <a:p>
            <a:endParaRPr lang="el-GR"/>
          </a:p>
        </p:txBody>
      </p:sp>
      <p:sp>
        <p:nvSpPr>
          <p:cNvPr id="7" name="6 - Θέση αριθμού διαφάνειας"/>
          <p:cNvSpPr>
            <a:spLocks noGrp="1"/>
          </p:cNvSpPr>
          <p:nvPr>
            <p:ph type="sldNum" sz="quarter" idx="12"/>
          </p:nvPr>
        </p:nvSpPr>
        <p:spPr>
          <a:xfrm>
            <a:off x="8410576" y="6556248"/>
            <a:ext cx="502920" cy="301752"/>
          </a:xfrm>
        </p:spPr>
        <p:txBody>
          <a:bodyPr/>
          <a:lstStyle>
            <a:lvl1pPr>
              <a:defRPr sz="900"/>
            </a:lvl1p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a:xfrm>
            <a:off x="6108192" y="6556248"/>
            <a:ext cx="2103120" cy="301752"/>
          </a:xfrm>
        </p:spPr>
        <p:txBody>
          <a:bodyPr/>
          <a:lstStyle>
            <a:lvl1pPr>
              <a:defRPr sz="900"/>
            </a:lvl1pPr>
          </a:lstStyle>
          <a:p>
            <a:fld id="{2342CEA3-3058-4D43-AE35-B3DA76CB4003}" type="datetimeFigureOut">
              <a:rPr lang="el-GR" smtClean="0"/>
              <a:pPr/>
              <a:t>14/11/2025</a:t>
            </a:fld>
            <a:endParaRPr lang="el-GR"/>
          </a:p>
        </p:txBody>
      </p:sp>
      <p:sp>
        <p:nvSpPr>
          <p:cNvPr id="6" name="5 - Θέση υποσέλιδου"/>
          <p:cNvSpPr>
            <a:spLocks noGrp="1"/>
          </p:cNvSpPr>
          <p:nvPr>
            <p:ph type="ftr" sz="quarter" idx="11"/>
          </p:nvPr>
        </p:nvSpPr>
        <p:spPr>
          <a:xfrm>
            <a:off x="1170432" y="6557169"/>
            <a:ext cx="4948072" cy="301752"/>
          </a:xfrm>
        </p:spPr>
        <p:txBody>
          <a:bodyPr/>
          <a:lstStyle>
            <a:lvl1pPr>
              <a:defRPr sz="900"/>
            </a:lvl1pPr>
          </a:lstStyle>
          <a:p>
            <a:endParaRPr lang="el-GR"/>
          </a:p>
        </p:txBody>
      </p:sp>
      <p:sp>
        <p:nvSpPr>
          <p:cNvPr id="7" name="6 - Θέση αριθμού διαφάνειας"/>
          <p:cNvSpPr>
            <a:spLocks noGrp="1"/>
          </p:cNvSpPr>
          <p:nvPr>
            <p:ph type="sldNum" sz="quarter" idx="12"/>
          </p:nvPr>
        </p:nvSpPr>
        <p:spPr>
          <a:xfrm>
            <a:off x="8217192" y="6556248"/>
            <a:ext cx="365760" cy="301752"/>
          </a:xfrm>
        </p:spPr>
        <p:txBody>
          <a:bodyPr/>
          <a:lstStyle>
            <a:lvl1pPr algn="ctr">
              <a:defRPr sz="900"/>
            </a:lvl1p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 Ορθογώνιο τρίγωνο"/>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 Ευθεία γραμμή σύνδεσης"/>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 Ευθεία γραμμή σύνδεσης"/>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 Θέση τίτλου"/>
          <p:cNvSpPr>
            <a:spLocks noGrp="1"/>
          </p:cNvSpPr>
          <p:nvPr>
            <p:ph type="title"/>
          </p:nvPr>
        </p:nvSpPr>
        <p:spPr>
          <a:xfrm>
            <a:off x="457200" y="267494"/>
            <a:ext cx="8229600" cy="1399032"/>
          </a:xfrm>
          <a:prstGeom prst="rect">
            <a:avLst/>
          </a:prstGeom>
        </p:spPr>
        <p:txBody>
          <a:bodyPr vert="horz" anchor="ctr">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2342CEA3-3058-4D43-AE35-B3DA76CB4003}" type="datetimeFigureOut">
              <a:rPr lang="el-GR" smtClean="0"/>
              <a:pPr/>
              <a:t>14/11/2025</a:t>
            </a:fld>
            <a:endParaRPr lang="el-GR"/>
          </a:p>
        </p:txBody>
      </p:sp>
      <p:sp>
        <p:nvSpPr>
          <p:cNvPr id="3" name="2 - Θέση υποσέλιδου"/>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l-GR"/>
          </a:p>
        </p:txBody>
      </p:sp>
      <p:sp>
        <p:nvSpPr>
          <p:cNvPr id="23" name="22 - Θέση αριθμού διαφάνειας"/>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D3F1D1C4-C2D9-4231-9FB2-B2D9D97AA41D}"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writingassessment.com/" TargetMode="External"/><Relationship Id="rId2" Type="http://schemas.openxmlformats.org/officeDocument/2006/relationships/hyperlink" Target="http://www.classicalwriting.com/" TargetMode="External"/><Relationship Id="rId1" Type="http://schemas.openxmlformats.org/officeDocument/2006/relationships/slideLayout" Target="../slideLayouts/slideLayout2.xml"/><Relationship Id="rId5" Type="http://schemas.openxmlformats.org/officeDocument/2006/relationships/hyperlink" Target="http://www.cornerstone.st/" TargetMode="External"/><Relationship Id="rId4" Type="http://schemas.openxmlformats.org/officeDocument/2006/relationships/hyperlink" Target="http://www.whitefieldacademy.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l-GR" b="1" i="1" dirty="0"/>
              <a:t>Θεωρία της ρητορικής και προγυμνάσματα στην αρχαιότητα</a:t>
            </a:r>
            <a:br>
              <a:rPr lang="el-GR" dirty="0"/>
            </a:br>
            <a:endParaRPr lang="el-GR" dirty="0"/>
          </a:p>
        </p:txBody>
      </p:sp>
      <p:sp>
        <p:nvSpPr>
          <p:cNvPr id="3" name="2 - Υπότιτλος"/>
          <p:cNvSpPr>
            <a:spLocks noGrp="1"/>
          </p:cNvSpPr>
          <p:nvPr>
            <p:ph type="subTitle" idx="1"/>
          </p:nvPr>
        </p:nvSpPr>
        <p:spPr/>
        <p:txBody>
          <a:bodyPr>
            <a:normAutofit/>
          </a:bodyPr>
          <a:lstStyle/>
          <a:p>
            <a:pPr algn="l"/>
            <a:r>
              <a:rPr lang="el-GR" dirty="0"/>
              <a:t>Γραμματική Α. Κάρλα</a:t>
            </a:r>
          </a:p>
          <a:p>
            <a:pPr algn="l"/>
            <a:r>
              <a:rPr lang="el-GR" dirty="0"/>
              <a:t>Πανεπιστήμιο Αθηνών</a:t>
            </a:r>
          </a:p>
          <a:p>
            <a:pPr algn="r"/>
            <a:r>
              <a:rPr lang="en-US" dirty="0"/>
              <a:t>1</a:t>
            </a:r>
            <a:r>
              <a:rPr lang="el-GR" dirty="0"/>
              <a:t>4.</a:t>
            </a:r>
            <a:r>
              <a:rPr lang="en-US" dirty="0"/>
              <a:t>1</a:t>
            </a:r>
            <a:r>
              <a:rPr lang="el-GR" dirty="0"/>
              <a:t>1.202</a:t>
            </a:r>
            <a:r>
              <a:rPr lang="en-US"/>
              <a:t>5</a:t>
            </a:r>
            <a:endParaRPr lang="el-GR" dirty="0"/>
          </a:p>
          <a:p>
            <a:pPr algn="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95536" y="332656"/>
            <a:ext cx="8229600" cy="6156176"/>
          </a:xfrm>
        </p:spPr>
        <p:txBody>
          <a:bodyPr>
            <a:normAutofit fontScale="92500" lnSpcReduction="10000"/>
          </a:bodyPr>
          <a:lstStyle/>
          <a:p>
            <a:r>
              <a:rPr lang="el-GR" dirty="0"/>
              <a:t> </a:t>
            </a:r>
            <a:r>
              <a:rPr lang="el-GR" dirty="0" err="1"/>
              <a:t>Εγκώμιον</a:t>
            </a:r>
            <a:r>
              <a:rPr lang="el-GR" dirty="0"/>
              <a:t>: (συνήθως ενός σημαντικού και γνωστού από τη μυθολογία ή την ιστορία προσώπου, π.χ. της Πηνελόπης ή του Θουκυδίδη, αλλά και άψυχων, όπως ενός τόπου, ενός ζώου ή φυτού, ενός δημόσιου έργου, μιας εποχής, ενός επαγγέλματος, μιας τέχνης ή μιας αξίας, όπως της αυτοκυριαρχίας ή της σοφίας) </a:t>
            </a:r>
            <a:endParaRPr lang="en-US" dirty="0"/>
          </a:p>
          <a:p>
            <a:r>
              <a:rPr lang="el-GR" dirty="0"/>
              <a:t> Ψόγος: (κατ’ αντιστοιχία με το εγκώμιο: ψόγος ενός προσώπου, όπως του Φίλιππου Β΄ της Μακεδονίας, αλλά και άψυχων, όπως φυτών ή ζώων, εποχών, τόπων, καταστάσεων, δραστηριοτήτων, όπως πλούτος, φτώχεια, οργή, δειλία, ναυσιπλοΐα). </a:t>
            </a:r>
            <a:endParaRPr lang="en-US" dirty="0"/>
          </a:p>
        </p:txBody>
      </p:sp>
    </p:spTree>
    <p:extLst>
      <p:ext uri="{BB962C8B-B14F-4D97-AF65-F5344CB8AC3E}">
        <p14:creationId xmlns:p14="http://schemas.microsoft.com/office/powerpoint/2010/main" val="31970722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23528" y="260648"/>
            <a:ext cx="8363272" cy="6194160"/>
          </a:xfrm>
        </p:spPr>
        <p:txBody>
          <a:bodyPr/>
          <a:lstStyle/>
          <a:p>
            <a:r>
              <a:rPr lang="el-GR" dirty="0"/>
              <a:t>Σύγκριση: (δύο πραγμάτων, δύο φυτών, δύο προσώπων, δύο πράξεων ή καταστάσεων, δύο εννοιών, για παράδειγμα του Αχιλλέα με το Διομήδη ή τον Έκτορα, του Δημοσθένη με τον Αισχίνη ή τον Κικέρωνα, της ζωής στην πόλη με τη ζωή στην εξοχή, της ναυσιπλοΐας με τη γεωργία, της δικαιοσύνης με τον πλούτο). </a:t>
            </a:r>
            <a:endParaRPr lang="en-US" dirty="0"/>
          </a:p>
        </p:txBody>
      </p:sp>
    </p:spTree>
    <p:extLst>
      <p:ext uri="{BB962C8B-B14F-4D97-AF65-F5344CB8AC3E}">
        <p14:creationId xmlns:p14="http://schemas.microsoft.com/office/powerpoint/2010/main" val="342633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95536" y="260648"/>
            <a:ext cx="8291264" cy="6194160"/>
          </a:xfrm>
        </p:spPr>
        <p:txBody>
          <a:bodyPr>
            <a:normAutofit lnSpcReduction="10000"/>
          </a:bodyPr>
          <a:lstStyle/>
          <a:p>
            <a:r>
              <a:rPr lang="el-GR" dirty="0"/>
              <a:t> Ηθοποιία ή Προσωποποιία: Μίμηση ενός χαρακτήρα είτε πραγματικού είτε φανταστικού μέσω των λόγων του, των πράξεών του και του ύφους του με κύριο σκοπό την προβολή του συναισθηματικού του κόσμου, π.χ. τι θα έλεγε ο Μενέλαος μετά την απαγωγή της Ελένης από τον </a:t>
            </a:r>
            <a:r>
              <a:rPr lang="el-GR" dirty="0" err="1"/>
              <a:t>Πάρη</a:t>
            </a:r>
            <a:r>
              <a:rPr lang="el-GR" dirty="0"/>
              <a:t> ή η Ανδρομάχη, για να αποτρέψει τον Έκτορα από το να επιστρέψει στον πόλεμο ή η Νιόβη μπροστά στα πτώματα των παιδιών της («</a:t>
            </a:r>
            <a:r>
              <a:rPr lang="el-GR" dirty="0" err="1"/>
              <a:t>Τίνας</a:t>
            </a:r>
            <a:r>
              <a:rPr lang="el-GR" dirty="0"/>
              <a:t> </a:t>
            </a:r>
            <a:r>
              <a:rPr lang="el-GR" dirty="0" err="1"/>
              <a:t>ἄν</a:t>
            </a:r>
            <a:r>
              <a:rPr lang="el-GR" dirty="0"/>
              <a:t> </a:t>
            </a:r>
            <a:r>
              <a:rPr lang="el-GR" dirty="0" err="1"/>
              <a:t>εἴποι</a:t>
            </a:r>
            <a:r>
              <a:rPr lang="el-GR" dirty="0"/>
              <a:t> λόγους ἡ Νιόβη κειμένων </a:t>
            </a:r>
            <a:r>
              <a:rPr lang="el-GR" dirty="0" err="1"/>
              <a:t>τῶν</a:t>
            </a:r>
            <a:r>
              <a:rPr lang="el-GR" dirty="0"/>
              <a:t> παίδων;»), ή ένας αγρότης που για πρώτη φορά βλέπει τη θάλασσα)</a:t>
            </a:r>
            <a:endParaRPr lang="en-US" dirty="0"/>
          </a:p>
        </p:txBody>
      </p:sp>
    </p:spTree>
    <p:extLst>
      <p:ext uri="{BB962C8B-B14F-4D97-AF65-F5344CB8AC3E}">
        <p14:creationId xmlns:p14="http://schemas.microsoft.com/office/powerpoint/2010/main" val="3590113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51520" y="188640"/>
            <a:ext cx="8517632" cy="6300192"/>
          </a:xfrm>
        </p:spPr>
        <p:txBody>
          <a:bodyPr/>
          <a:lstStyle/>
          <a:p>
            <a:r>
              <a:rPr lang="el-GR" dirty="0"/>
              <a:t> </a:t>
            </a:r>
            <a:r>
              <a:rPr lang="el-GR" dirty="0" err="1"/>
              <a:t>Έκφρασις</a:t>
            </a:r>
            <a:r>
              <a:rPr lang="el-GR" dirty="0"/>
              <a:t>: (Περιγραφή προσώπων, ζώων, πραγμάτων, πράξεων, τόπων, χρονικών στιγμών, εποχών, για παράδειγμα μιας ναυμαχίας ή της ακρόπολης μιας πόλης ή ενός γλυπτού έργου.</a:t>
            </a:r>
            <a:endParaRPr lang="en-US" dirty="0"/>
          </a:p>
          <a:p>
            <a:r>
              <a:rPr lang="el-GR" dirty="0"/>
              <a:t> </a:t>
            </a:r>
            <a:r>
              <a:rPr lang="el-GR" dirty="0" err="1"/>
              <a:t>Θέσις</a:t>
            </a:r>
            <a:r>
              <a:rPr lang="el-GR" dirty="0"/>
              <a:t>: (Λογική εξέταση ενός</a:t>
            </a:r>
            <a:r>
              <a:rPr lang="en-US" dirty="0"/>
              <a:t> </a:t>
            </a:r>
            <a:r>
              <a:rPr lang="el-GR" dirty="0"/>
              <a:t>αμφιλεγόμενου θέματος, αν</a:t>
            </a:r>
            <a:r>
              <a:rPr lang="en-US" dirty="0"/>
              <a:t> </a:t>
            </a:r>
            <a:r>
              <a:rPr lang="el-GR" dirty="0"/>
              <a:t>πρέπει κάποιος να παντρεύεται ή να αποκτά παιδιά, αν πρέπει ο σοφός να πολιτεύεται ή ποιος αξίζει μεγαλύτερο έπαινο, ο νομοθέτης ή ο στρατιώτης).</a:t>
            </a:r>
          </a:p>
          <a:p>
            <a:endParaRPr lang="en-US" dirty="0"/>
          </a:p>
        </p:txBody>
      </p:sp>
    </p:spTree>
    <p:extLst>
      <p:ext uri="{BB962C8B-B14F-4D97-AF65-F5344CB8AC3E}">
        <p14:creationId xmlns:p14="http://schemas.microsoft.com/office/powerpoint/2010/main" val="1133490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l-GR" dirty="0"/>
              <a:t>.Νόμου εισφορά: (Υποστήριξη ή αναίρεση ενός προς θέσπιση ή ήδη θεσπισμένου νόμου, ακόμη και φανταστικού· για παράδειγμα, αν πρέπει να απαλλάσσεται από την κατηγορία ο απατημένος σύζυγος που συλλαμβάνει τους μοιχούς επ’ αυτοφώρω και τους σκοτώνει ή υποστήριξη ενός νόμου που απαγορεύει να παντρεύεται κανείς τις χήρες των αδερφών του</a:t>
            </a:r>
            <a:r>
              <a:rPr lang="en-US" dirty="0"/>
              <a:t>.</a:t>
            </a:r>
          </a:p>
        </p:txBody>
      </p:sp>
    </p:spTree>
    <p:extLst>
      <p:ext uri="{BB962C8B-B14F-4D97-AF65-F5344CB8AC3E}">
        <p14:creationId xmlns:p14="http://schemas.microsoft.com/office/powerpoint/2010/main" val="6000386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188640"/>
            <a:ext cx="8229600" cy="78854"/>
          </a:xfrm>
        </p:spPr>
        <p:txBody>
          <a:bodyPr>
            <a:normAutofit fontScale="90000"/>
          </a:bodyPr>
          <a:lstStyle/>
          <a:p>
            <a:endParaRPr lang="en-US" dirty="0"/>
          </a:p>
        </p:txBody>
      </p:sp>
      <p:sp>
        <p:nvSpPr>
          <p:cNvPr id="3" name="Content Placeholder 2"/>
          <p:cNvSpPr>
            <a:spLocks noGrp="1"/>
          </p:cNvSpPr>
          <p:nvPr>
            <p:ph idx="1"/>
          </p:nvPr>
        </p:nvSpPr>
        <p:spPr>
          <a:xfrm>
            <a:off x="467544" y="260648"/>
            <a:ext cx="8219256" cy="6194160"/>
          </a:xfrm>
        </p:spPr>
        <p:txBody>
          <a:bodyPr>
            <a:normAutofit lnSpcReduction="10000"/>
          </a:bodyPr>
          <a:lstStyle/>
          <a:p>
            <a:r>
              <a:rPr lang="el-GR" dirty="0"/>
              <a:t>1) Ανάγνωση και ακρόαση κειμένων. </a:t>
            </a:r>
          </a:p>
          <a:p>
            <a:r>
              <a:rPr lang="el-GR" dirty="0"/>
              <a:t>2) Συγγραφή κειμένων σύντομων αρχικά με ποικίλες ασκήσεις μετασχηματισμού, και αργότερα εκτενέστερων βάσει κάποιου πρότυπου ανάπτυξης κειμένου.</a:t>
            </a:r>
          </a:p>
          <a:p>
            <a:r>
              <a:rPr lang="el-GR" dirty="0"/>
              <a:t>3) Συγγραφή ολοκληρωμένων λόγων για απαγγελία-παρουσίασή ενώπιον ακροατηρίου. </a:t>
            </a:r>
          </a:p>
          <a:p>
            <a:r>
              <a:rPr lang="el-GR"/>
              <a:t>4</a:t>
            </a:r>
            <a:r>
              <a:rPr lang="el-GR" dirty="0"/>
              <a:t>) Απαγγελία-παρουσίαση των συνθέσεων </a:t>
            </a:r>
            <a:r>
              <a:rPr lang="el-GR"/>
              <a:t>και </a:t>
            </a:r>
          </a:p>
          <a:p>
            <a:r>
              <a:rPr lang="el-GR"/>
              <a:t>5</a:t>
            </a:r>
            <a:r>
              <a:rPr lang="el-GR" dirty="0"/>
              <a:t>) Διόρθωση των κειμένων από τους δασκάλους αλλά και </a:t>
            </a:r>
            <a:r>
              <a:rPr lang="el-GR" dirty="0" err="1"/>
              <a:t>αυτοδιόρθωση</a:t>
            </a:r>
            <a:r>
              <a:rPr lang="el-GR" dirty="0"/>
              <a:t> από τους μαθητές</a:t>
            </a:r>
          </a:p>
          <a:p>
            <a:endParaRPr lang="en-US" dirty="0"/>
          </a:p>
        </p:txBody>
      </p:sp>
    </p:spTree>
    <p:extLst>
      <p:ext uri="{BB962C8B-B14F-4D97-AF65-F5344CB8AC3E}">
        <p14:creationId xmlns:p14="http://schemas.microsoft.com/office/powerpoint/2010/main" val="13834221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n-US" u="sng" dirty="0">
                <a:hlinkClick r:id="rId2"/>
              </a:rPr>
              <a:t>www</a:t>
            </a:r>
            <a:r>
              <a:rPr lang="el-GR" u="sng" dirty="0">
                <a:hlinkClick r:id="rId2"/>
              </a:rPr>
              <a:t>.</a:t>
            </a:r>
            <a:r>
              <a:rPr lang="en-US" u="sng" dirty="0" err="1">
                <a:hlinkClick r:id="rId2"/>
              </a:rPr>
              <a:t>classicalwriting</a:t>
            </a:r>
            <a:r>
              <a:rPr lang="el-GR" u="sng" dirty="0">
                <a:hlinkClick r:id="rId2"/>
              </a:rPr>
              <a:t>.</a:t>
            </a:r>
            <a:r>
              <a:rPr lang="en-US" u="sng" dirty="0">
                <a:hlinkClick r:id="rId2"/>
              </a:rPr>
              <a:t>com</a:t>
            </a:r>
            <a:endParaRPr lang="el-GR" dirty="0"/>
          </a:p>
          <a:p>
            <a:r>
              <a:rPr lang="en-US" u="sng" dirty="0">
                <a:hlinkClick r:id="rId3"/>
              </a:rPr>
              <a:t>www</a:t>
            </a:r>
            <a:r>
              <a:rPr lang="el-GR" u="sng" dirty="0">
                <a:hlinkClick r:id="rId3"/>
              </a:rPr>
              <a:t>.</a:t>
            </a:r>
            <a:r>
              <a:rPr lang="en-US" u="sng" dirty="0">
                <a:hlinkClick r:id="rId3"/>
              </a:rPr>
              <a:t>writingassessment.com</a:t>
            </a:r>
            <a:r>
              <a:rPr lang="en-US" dirty="0"/>
              <a:t> </a:t>
            </a:r>
            <a:endParaRPr lang="el-GR" dirty="0"/>
          </a:p>
          <a:p>
            <a:r>
              <a:rPr lang="en-US" u="sng" dirty="0">
                <a:hlinkClick r:id="rId4"/>
              </a:rPr>
              <a:t>www.whitefieldacademy.org</a:t>
            </a:r>
            <a:endParaRPr lang="el-GR" dirty="0"/>
          </a:p>
          <a:p>
            <a:r>
              <a:rPr lang="de-DE" u="sng" dirty="0">
                <a:hlinkClick r:id="rId5"/>
              </a:rPr>
              <a:t>www.cornerstone.st</a:t>
            </a:r>
            <a:endParaRPr lang="el-GR" u="sng" dirty="0"/>
          </a:p>
          <a:p>
            <a:r>
              <a:rPr lang="en-US" u="sng" dirty="0"/>
              <a:t>http://thesis.ekt.gr/thesisBookReader/id/28842#page/1/mode/2up</a:t>
            </a:r>
            <a:endParaRPr lang="el-GR" u="sng" dirty="0"/>
          </a:p>
          <a:p>
            <a:endParaRPr lang="el-GR" u="sng" dirty="0"/>
          </a:p>
          <a:p>
            <a:pPr>
              <a:buNone/>
            </a:pPr>
            <a:endParaRPr lang="el-GR" dirty="0"/>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a:t>Ορισμός</a:t>
            </a:r>
            <a:endParaRPr lang="en-US" dirty="0"/>
          </a:p>
        </p:txBody>
      </p:sp>
      <p:sp>
        <p:nvSpPr>
          <p:cNvPr id="3" name="Content Placeholder 2"/>
          <p:cNvSpPr>
            <a:spLocks noGrp="1"/>
          </p:cNvSpPr>
          <p:nvPr>
            <p:ph idx="1"/>
          </p:nvPr>
        </p:nvSpPr>
        <p:spPr/>
        <p:txBody>
          <a:bodyPr/>
          <a:lstStyle/>
          <a:p>
            <a:r>
              <a:rPr lang="el-GR" dirty="0"/>
              <a:t>προγύμνασμά </a:t>
            </a:r>
            <a:r>
              <a:rPr lang="el-GR" dirty="0" err="1"/>
              <a:t>ἐστι</a:t>
            </a:r>
            <a:r>
              <a:rPr lang="el-GR" dirty="0"/>
              <a:t> καθόλου </a:t>
            </a:r>
            <a:r>
              <a:rPr lang="el-GR" dirty="0" err="1"/>
              <a:t>ἄσκησις</a:t>
            </a:r>
            <a:r>
              <a:rPr lang="el-GR" dirty="0"/>
              <a:t> μετρίων </a:t>
            </a:r>
            <a:r>
              <a:rPr lang="el-GR" dirty="0" err="1"/>
              <a:t>πρὸς</a:t>
            </a:r>
            <a:r>
              <a:rPr lang="el-GR" dirty="0"/>
              <a:t> μειζόνων </a:t>
            </a:r>
            <a:r>
              <a:rPr lang="el-GR" dirty="0" err="1"/>
              <a:t>ἐπίρρωσιν</a:t>
            </a:r>
            <a:r>
              <a:rPr lang="el-GR" dirty="0"/>
              <a:t> πραγμάτων· </a:t>
            </a:r>
            <a:r>
              <a:rPr lang="el-GR" dirty="0" err="1"/>
              <a:t>ῥητορικὸν</a:t>
            </a:r>
            <a:r>
              <a:rPr lang="el-GR" dirty="0"/>
              <a:t> </a:t>
            </a:r>
            <a:r>
              <a:rPr lang="el-GR" dirty="0" err="1"/>
              <a:t>δὲ</a:t>
            </a:r>
            <a:r>
              <a:rPr lang="el-GR" dirty="0"/>
              <a:t> προγύμνασμά </a:t>
            </a:r>
            <a:r>
              <a:rPr lang="el-GR" dirty="0" err="1"/>
              <a:t>ἐστιν</a:t>
            </a:r>
            <a:r>
              <a:rPr lang="el-GR" dirty="0"/>
              <a:t> </a:t>
            </a:r>
            <a:r>
              <a:rPr lang="el-GR" dirty="0" err="1"/>
              <a:t>εἰσαγωγικὴ</a:t>
            </a:r>
            <a:r>
              <a:rPr lang="el-GR" dirty="0"/>
              <a:t> </a:t>
            </a:r>
            <a:r>
              <a:rPr lang="el-GR" dirty="0" err="1"/>
              <a:t>τριβὴ</a:t>
            </a:r>
            <a:r>
              <a:rPr lang="el-GR" dirty="0"/>
              <a:t> </a:t>
            </a:r>
            <a:r>
              <a:rPr lang="el-GR" dirty="0" err="1"/>
              <a:t>διὰ</a:t>
            </a:r>
            <a:r>
              <a:rPr lang="el-GR" dirty="0"/>
              <a:t> </a:t>
            </a:r>
            <a:r>
              <a:rPr lang="el-GR" dirty="0" err="1"/>
              <a:t>λὸγων</a:t>
            </a:r>
            <a:r>
              <a:rPr lang="el-GR" dirty="0"/>
              <a:t> </a:t>
            </a:r>
            <a:r>
              <a:rPr lang="el-GR" dirty="0" err="1"/>
              <a:t>τῶν</a:t>
            </a:r>
            <a:r>
              <a:rPr lang="el-GR" dirty="0"/>
              <a:t> </a:t>
            </a:r>
            <a:r>
              <a:rPr lang="el-GR" dirty="0" err="1"/>
              <a:t>κατὰ</a:t>
            </a:r>
            <a:r>
              <a:rPr lang="el-GR" dirty="0"/>
              <a:t> </a:t>
            </a:r>
            <a:r>
              <a:rPr lang="el-GR" dirty="0" err="1"/>
              <a:t>τὴν</a:t>
            </a:r>
            <a:r>
              <a:rPr lang="el-GR" dirty="0"/>
              <a:t> </a:t>
            </a:r>
            <a:r>
              <a:rPr lang="el-GR" dirty="0" err="1"/>
              <a:t>ῥητορικὴν</a:t>
            </a:r>
            <a:r>
              <a:rPr lang="el-GR" dirty="0"/>
              <a:t> </a:t>
            </a:r>
            <a:r>
              <a:rPr lang="el-GR" dirty="0" err="1"/>
              <a:t>μερῶν</a:t>
            </a:r>
            <a:r>
              <a:rPr lang="el-GR" dirty="0"/>
              <a:t> </a:t>
            </a:r>
            <a:r>
              <a:rPr lang="el-GR" dirty="0" err="1"/>
              <a:t>καὶ</a:t>
            </a:r>
            <a:r>
              <a:rPr lang="el-GR" dirty="0"/>
              <a:t> </a:t>
            </a:r>
            <a:r>
              <a:rPr lang="el-GR" dirty="0" err="1"/>
              <a:t>εἰδῶν</a:t>
            </a:r>
            <a:r>
              <a:rPr lang="el-GR" dirty="0"/>
              <a:t>, χρήσιμά </a:t>
            </a:r>
            <a:r>
              <a:rPr lang="el-GR" dirty="0" err="1"/>
              <a:t>τινα</a:t>
            </a:r>
            <a:r>
              <a:rPr lang="el-GR" dirty="0"/>
              <a:t> </a:t>
            </a:r>
            <a:r>
              <a:rPr lang="el-GR" dirty="0" err="1"/>
              <a:t>προασκουμένη</a:t>
            </a:r>
            <a:r>
              <a:rPr lang="en-US" dirty="0"/>
              <a:t> [</a:t>
            </a:r>
            <a:r>
              <a:rPr lang="el-GR" dirty="0"/>
              <a:t>Νικόλαος ο Μύρων (</a:t>
            </a:r>
            <a:r>
              <a:rPr lang="en-US" dirty="0"/>
              <a:t>iii, </a:t>
            </a:r>
            <a:r>
              <a:rPr lang="el-GR" dirty="0"/>
              <a:t>σελ. 449, 3)</a:t>
            </a:r>
            <a:r>
              <a:rPr lang="en-US" dirty="0"/>
              <a:t>]</a:t>
            </a:r>
            <a:r>
              <a:rPr lang="el-GR" dirty="0"/>
              <a:t>. </a:t>
            </a:r>
            <a:endParaRPr lang="en-US" dirty="0"/>
          </a:p>
        </p:txBody>
      </p:sp>
    </p:spTree>
    <p:extLst>
      <p:ext uri="{BB962C8B-B14F-4D97-AF65-F5344CB8AC3E}">
        <p14:creationId xmlns:p14="http://schemas.microsoft.com/office/powerpoint/2010/main" val="2185831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Σωζόμενα προγυμνάσματα</a:t>
            </a:r>
            <a:endParaRPr lang="en-US" dirty="0"/>
          </a:p>
        </p:txBody>
      </p:sp>
      <p:sp>
        <p:nvSpPr>
          <p:cNvPr id="3" name="Content Placeholder 2"/>
          <p:cNvSpPr>
            <a:spLocks noGrp="1"/>
          </p:cNvSpPr>
          <p:nvPr>
            <p:ph idx="1"/>
          </p:nvPr>
        </p:nvSpPr>
        <p:spPr/>
        <p:txBody>
          <a:bodyPr/>
          <a:lstStyle/>
          <a:p>
            <a:r>
              <a:rPr lang="el-GR" dirty="0"/>
              <a:t>Τα πρώτα σωζόμενα προγυμνάσματα είναι αυτά του </a:t>
            </a:r>
            <a:r>
              <a:rPr lang="el-GR" dirty="0" err="1"/>
              <a:t>Θέωνος</a:t>
            </a:r>
            <a:r>
              <a:rPr lang="el-GR" dirty="0"/>
              <a:t> (μάλλον αρχές 2ου αι. </a:t>
            </a:r>
            <a:r>
              <a:rPr lang="el-GR" dirty="0" err="1"/>
              <a:t>μ.Χ</a:t>
            </a:r>
            <a:r>
              <a:rPr lang="el-GR" dirty="0"/>
              <a:t>.)</a:t>
            </a:r>
            <a:endParaRPr lang="en-US" dirty="0"/>
          </a:p>
          <a:p>
            <a:r>
              <a:rPr lang="el-GR" dirty="0"/>
              <a:t>του Ερμογένη (2ος αι. </a:t>
            </a:r>
            <a:r>
              <a:rPr lang="el-GR" dirty="0" err="1"/>
              <a:t>μ.Χ</a:t>
            </a:r>
            <a:r>
              <a:rPr lang="el-GR" dirty="0"/>
              <a:t>.)</a:t>
            </a:r>
            <a:endParaRPr lang="en-US" dirty="0"/>
          </a:p>
          <a:p>
            <a:r>
              <a:rPr lang="el-GR" dirty="0"/>
              <a:t>του Αφθόνιου (4ος αι. </a:t>
            </a:r>
            <a:r>
              <a:rPr lang="el-GR" dirty="0" err="1"/>
              <a:t>μ.Χ</a:t>
            </a:r>
            <a:r>
              <a:rPr lang="el-GR" dirty="0"/>
              <a:t>.)</a:t>
            </a:r>
            <a:r>
              <a:rPr lang="en-US" dirty="0"/>
              <a:t>. </a:t>
            </a:r>
            <a:r>
              <a:rPr lang="el-GR" dirty="0" err="1"/>
              <a:t>Πρισκιανός</a:t>
            </a:r>
            <a:r>
              <a:rPr lang="el-GR" dirty="0"/>
              <a:t> (</a:t>
            </a:r>
            <a:r>
              <a:rPr lang="el-GR" dirty="0" err="1"/>
              <a:t>λατιν</a:t>
            </a:r>
            <a:r>
              <a:rPr lang="el-GR" dirty="0"/>
              <a:t>. </a:t>
            </a:r>
            <a:r>
              <a:rPr lang="el-GR" dirty="0" err="1"/>
              <a:t>μετάφρ</a:t>
            </a:r>
            <a:r>
              <a:rPr lang="el-GR" dirty="0"/>
              <a:t>.)</a:t>
            </a:r>
            <a:endParaRPr lang="en-US" dirty="0"/>
          </a:p>
          <a:p>
            <a:r>
              <a:rPr lang="el-GR" dirty="0"/>
              <a:t> του </a:t>
            </a:r>
            <a:r>
              <a:rPr lang="el-GR" dirty="0" err="1"/>
              <a:t>Λιβάνιου</a:t>
            </a:r>
            <a:r>
              <a:rPr lang="el-GR" dirty="0"/>
              <a:t> (4ος αι. </a:t>
            </a:r>
            <a:r>
              <a:rPr lang="el-GR" dirty="0" err="1"/>
              <a:t>μ.Χ</a:t>
            </a:r>
            <a:r>
              <a:rPr lang="el-GR" dirty="0"/>
              <a:t>.) </a:t>
            </a:r>
            <a:endParaRPr lang="en-US" dirty="0"/>
          </a:p>
          <a:p>
            <a:r>
              <a:rPr lang="el-GR" dirty="0"/>
              <a:t>και του Νικόλαου του Μύρωνος (5ος αι. </a:t>
            </a:r>
            <a:r>
              <a:rPr lang="el-GR" dirty="0" err="1"/>
              <a:t>μ.Χ</a:t>
            </a:r>
            <a:r>
              <a:rPr lang="el-GR" dirty="0"/>
              <a:t>.). </a:t>
            </a:r>
            <a:endParaRPr lang="en-US" dirty="0"/>
          </a:p>
        </p:txBody>
      </p:sp>
    </p:spTree>
    <p:extLst>
      <p:ext uri="{BB962C8B-B14F-4D97-AF65-F5344CB8AC3E}">
        <p14:creationId xmlns:p14="http://schemas.microsoft.com/office/powerpoint/2010/main" val="2892141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Προγυμνάσματα</a:t>
            </a:r>
          </a:p>
        </p:txBody>
      </p:sp>
      <p:sp>
        <p:nvSpPr>
          <p:cNvPr id="3" name="2 - Θέση περιεχομένου"/>
          <p:cNvSpPr>
            <a:spLocks noGrp="1"/>
          </p:cNvSpPr>
          <p:nvPr>
            <p:ph idx="1"/>
          </p:nvPr>
        </p:nvSpPr>
        <p:spPr/>
        <p:txBody>
          <a:bodyPr>
            <a:normAutofit/>
          </a:bodyPr>
          <a:lstStyle/>
          <a:p>
            <a:r>
              <a:rPr lang="el-GR" sz="4000" dirty="0"/>
              <a:t>Μύθος</a:t>
            </a:r>
          </a:p>
          <a:p>
            <a:r>
              <a:rPr lang="el-GR" sz="4000" dirty="0"/>
              <a:t>Διήγημα</a:t>
            </a:r>
          </a:p>
          <a:p>
            <a:r>
              <a:rPr lang="el-GR" sz="4000" dirty="0"/>
              <a:t>Χρεία</a:t>
            </a:r>
          </a:p>
          <a:p>
            <a:r>
              <a:rPr lang="el-GR" sz="4000" dirty="0"/>
              <a:t>Γνώμη</a:t>
            </a:r>
          </a:p>
          <a:p>
            <a:r>
              <a:rPr lang="el-GR" sz="4000" dirty="0"/>
              <a:t>Ανασκευή – Κατασκευή</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Προγυμνάσματα</a:t>
            </a:r>
          </a:p>
        </p:txBody>
      </p:sp>
      <p:sp>
        <p:nvSpPr>
          <p:cNvPr id="3" name="2 - Θέση περιεχομένου"/>
          <p:cNvSpPr>
            <a:spLocks noGrp="1"/>
          </p:cNvSpPr>
          <p:nvPr>
            <p:ph idx="1"/>
          </p:nvPr>
        </p:nvSpPr>
        <p:spPr/>
        <p:txBody>
          <a:bodyPr>
            <a:normAutofit/>
          </a:bodyPr>
          <a:lstStyle/>
          <a:p>
            <a:r>
              <a:rPr lang="el-GR" sz="4000" dirty="0">
                <a:latin typeface="Book Antiqua" pitchFamily="18" charset="0"/>
              </a:rPr>
              <a:t>Κοινός Τόπος</a:t>
            </a:r>
          </a:p>
          <a:p>
            <a:r>
              <a:rPr lang="el-GR" sz="4000" dirty="0" err="1">
                <a:latin typeface="Book Antiqua" pitchFamily="18" charset="0"/>
              </a:rPr>
              <a:t>Εγκώμιον</a:t>
            </a:r>
            <a:endParaRPr lang="el-GR" sz="4000" dirty="0">
              <a:latin typeface="Book Antiqua" pitchFamily="18" charset="0"/>
            </a:endParaRPr>
          </a:p>
          <a:p>
            <a:r>
              <a:rPr lang="el-GR" sz="4000" dirty="0">
                <a:latin typeface="Book Antiqua" pitchFamily="18" charset="0"/>
              </a:rPr>
              <a:t>Ψόγος</a:t>
            </a:r>
          </a:p>
          <a:p>
            <a:r>
              <a:rPr lang="el-GR" sz="4000" dirty="0" err="1">
                <a:latin typeface="Book Antiqua" pitchFamily="18" charset="0"/>
              </a:rPr>
              <a:t>Σύγκρισις</a:t>
            </a:r>
            <a:endParaRPr lang="el-GR" sz="4000" dirty="0">
              <a:latin typeface="Book Antiqua" pitchFamily="18" charset="0"/>
            </a:endParaRPr>
          </a:p>
          <a:p>
            <a:r>
              <a:rPr lang="el-GR" sz="4000" dirty="0">
                <a:latin typeface="Book Antiqua" pitchFamily="18" charset="0"/>
              </a:rPr>
              <a:t>Ηθοποιία ή προσωποποιία</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Προγυμνάσματα</a:t>
            </a:r>
          </a:p>
        </p:txBody>
      </p:sp>
      <p:sp>
        <p:nvSpPr>
          <p:cNvPr id="3" name="2 - Θέση περιεχομένου"/>
          <p:cNvSpPr>
            <a:spLocks noGrp="1"/>
          </p:cNvSpPr>
          <p:nvPr>
            <p:ph idx="1"/>
          </p:nvPr>
        </p:nvSpPr>
        <p:spPr/>
        <p:txBody>
          <a:bodyPr>
            <a:normAutofit/>
          </a:bodyPr>
          <a:lstStyle/>
          <a:p>
            <a:r>
              <a:rPr lang="el-GR" sz="4400" dirty="0" err="1">
                <a:latin typeface="Book Antiqua" pitchFamily="18" charset="0"/>
              </a:rPr>
              <a:t>Έκφρασις</a:t>
            </a:r>
            <a:endParaRPr lang="el-GR" sz="4400" dirty="0">
              <a:latin typeface="Book Antiqua" pitchFamily="18" charset="0"/>
            </a:endParaRPr>
          </a:p>
          <a:p>
            <a:r>
              <a:rPr lang="el-GR" sz="4400" dirty="0" err="1">
                <a:latin typeface="Book Antiqua" pitchFamily="18" charset="0"/>
              </a:rPr>
              <a:t>Θέσις</a:t>
            </a:r>
            <a:endParaRPr lang="el-GR" sz="4400" dirty="0">
              <a:latin typeface="Book Antiqua" pitchFamily="18" charset="0"/>
            </a:endParaRPr>
          </a:p>
          <a:p>
            <a:r>
              <a:rPr lang="el-GR" sz="4400" dirty="0">
                <a:latin typeface="Book Antiqua" pitchFamily="18" charset="0"/>
              </a:rPr>
              <a:t>Νόμος</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l-GR" dirty="0"/>
              <a:t>1. Μύθος: (</a:t>
            </a:r>
            <a:r>
              <a:rPr lang="el-GR" dirty="0" err="1"/>
              <a:t>αναδιήγηση</a:t>
            </a:r>
            <a:r>
              <a:rPr lang="el-GR" dirty="0"/>
              <a:t> μύθου συνήθως κατά τα πρότυπα του Αισώπου, για παράδειγμα «οι λύκοι και τα πρόβατα»</a:t>
            </a:r>
            <a:r>
              <a:rPr lang="en-US" dirty="0"/>
              <a:t>.</a:t>
            </a:r>
          </a:p>
          <a:p>
            <a:r>
              <a:rPr lang="el-GR" dirty="0"/>
              <a:t>Διήγημα: (διήγηση μιας σύντομης ιστορίας προερχόμενη από τη μυθολογία, τα έπη του Ομήρου, την τραγική ποίηση, την ιστορία, την πραγματικότητα ή επινοημένη από τον συγγραφέα: «Περί Δάφνης», «Περί </a:t>
            </a:r>
            <a:r>
              <a:rPr lang="el-GR" dirty="0" err="1"/>
              <a:t>τῆς</a:t>
            </a:r>
            <a:r>
              <a:rPr lang="el-GR" dirty="0"/>
              <a:t> </a:t>
            </a:r>
            <a:r>
              <a:rPr lang="el-GR" dirty="0" err="1"/>
              <a:t>τοῦ</a:t>
            </a:r>
            <a:r>
              <a:rPr lang="el-GR" dirty="0"/>
              <a:t> </a:t>
            </a:r>
            <a:r>
              <a:rPr lang="el-GR" dirty="0" err="1"/>
              <a:t>Πάριδος</a:t>
            </a:r>
            <a:r>
              <a:rPr lang="el-GR" dirty="0"/>
              <a:t> </a:t>
            </a:r>
            <a:r>
              <a:rPr lang="el-GR" dirty="0" err="1"/>
              <a:t>ἁρπαγῆς</a:t>
            </a:r>
            <a:r>
              <a:rPr lang="el-GR" dirty="0"/>
              <a:t>»). </a:t>
            </a:r>
            <a:endParaRPr lang="en-US" dirty="0"/>
          </a:p>
        </p:txBody>
      </p:sp>
    </p:spTree>
    <p:extLst>
      <p:ext uri="{BB962C8B-B14F-4D97-AF65-F5344CB8AC3E}">
        <p14:creationId xmlns:p14="http://schemas.microsoft.com/office/powerpoint/2010/main" val="3818061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04664"/>
            <a:ext cx="8229600" cy="6050144"/>
          </a:xfrm>
        </p:spPr>
        <p:txBody>
          <a:bodyPr/>
          <a:lstStyle/>
          <a:p>
            <a:r>
              <a:rPr lang="el-GR" dirty="0"/>
              <a:t>Χρεία: (ανάπτυξη ενός διδακτικού ανεκδότου που αναφέρεται σε κάποιο γνωστό πρόσωπο (Παράδειγμα: </a:t>
            </a:r>
            <a:r>
              <a:rPr lang="el-GR" dirty="0" err="1"/>
              <a:t>Καί</a:t>
            </a:r>
            <a:r>
              <a:rPr lang="el-GR" dirty="0"/>
              <a:t> </a:t>
            </a:r>
            <a:r>
              <a:rPr lang="el-GR" dirty="0" err="1"/>
              <a:t>ποτε</a:t>
            </a:r>
            <a:r>
              <a:rPr lang="el-GR" dirty="0"/>
              <a:t> </a:t>
            </a:r>
            <a:r>
              <a:rPr lang="el-GR" dirty="0" err="1"/>
              <a:t>ἐρωτηθείς</a:t>
            </a:r>
            <a:r>
              <a:rPr lang="el-GR" dirty="0"/>
              <a:t>, </a:t>
            </a:r>
            <a:r>
              <a:rPr lang="el-GR" dirty="0" err="1"/>
              <a:t>τίς</a:t>
            </a:r>
            <a:r>
              <a:rPr lang="el-GR" dirty="0"/>
              <a:t> </a:t>
            </a:r>
            <a:r>
              <a:rPr lang="el-GR" dirty="0" err="1"/>
              <a:t>ἀρετὴ</a:t>
            </a:r>
            <a:r>
              <a:rPr lang="el-GR" dirty="0"/>
              <a:t> νέου, «</a:t>
            </a:r>
            <a:r>
              <a:rPr lang="el-GR" dirty="0" err="1"/>
              <a:t>τὸ</a:t>
            </a:r>
            <a:r>
              <a:rPr lang="el-GR" dirty="0"/>
              <a:t> </a:t>
            </a:r>
            <a:r>
              <a:rPr lang="el-GR" dirty="0" err="1"/>
              <a:t>μηδὲν</a:t>
            </a:r>
            <a:r>
              <a:rPr lang="el-GR" dirty="0"/>
              <a:t> </a:t>
            </a:r>
            <a:r>
              <a:rPr lang="el-GR" dirty="0" err="1"/>
              <a:t>ἄγαν</a:t>
            </a:r>
            <a:r>
              <a:rPr lang="el-GR" dirty="0"/>
              <a:t>,» (Σωκράτης) </a:t>
            </a:r>
            <a:r>
              <a:rPr lang="el-GR" dirty="0" err="1"/>
              <a:t>εἶπεν</a:t>
            </a:r>
            <a:r>
              <a:rPr lang="el-GR" dirty="0"/>
              <a:t>. (</a:t>
            </a:r>
            <a:r>
              <a:rPr lang="el-GR" dirty="0" err="1"/>
              <a:t>Διογ</a:t>
            </a:r>
            <a:r>
              <a:rPr lang="el-GR" dirty="0"/>
              <a:t>. Λαέρτιος, Βίοι, 2.32).</a:t>
            </a:r>
            <a:endParaRPr lang="en-US" dirty="0"/>
          </a:p>
          <a:p>
            <a:r>
              <a:rPr lang="el-GR" dirty="0"/>
              <a:t>Γνώμη: (ανάπτυξη ενός αποφθέγματος στα πρότυπα της χρείας, χωρίς όμως αναφορά σε συγκεκριμένο πρόσωπο: «</a:t>
            </a:r>
            <a:r>
              <a:rPr lang="el-GR" dirty="0" err="1"/>
              <a:t>Δεῖ</a:t>
            </a:r>
            <a:r>
              <a:rPr lang="el-GR" dirty="0"/>
              <a:t> </a:t>
            </a:r>
            <a:r>
              <a:rPr lang="el-GR" dirty="0" err="1"/>
              <a:t>δὴ</a:t>
            </a:r>
            <a:r>
              <a:rPr lang="el-GR" dirty="0"/>
              <a:t> χρημάτων </a:t>
            </a:r>
            <a:r>
              <a:rPr lang="el-GR" dirty="0" err="1"/>
              <a:t>καὶ</a:t>
            </a:r>
            <a:r>
              <a:rPr lang="el-GR" dirty="0"/>
              <a:t> </a:t>
            </a:r>
            <a:r>
              <a:rPr lang="el-GR" dirty="0" err="1"/>
              <a:t>ἄνευ</a:t>
            </a:r>
            <a:r>
              <a:rPr lang="el-GR" dirty="0"/>
              <a:t> τούτων </a:t>
            </a:r>
            <a:r>
              <a:rPr lang="el-GR" dirty="0" err="1"/>
              <a:t>οὐδὲν</a:t>
            </a:r>
            <a:r>
              <a:rPr lang="el-GR" dirty="0"/>
              <a:t> </a:t>
            </a:r>
            <a:r>
              <a:rPr lang="el-GR" dirty="0" err="1"/>
              <a:t>ἔστι</a:t>
            </a:r>
            <a:r>
              <a:rPr lang="el-GR" dirty="0"/>
              <a:t> γενέσθαι </a:t>
            </a:r>
            <a:r>
              <a:rPr lang="el-GR" dirty="0" err="1"/>
              <a:t>τῶν</a:t>
            </a:r>
            <a:r>
              <a:rPr lang="el-GR" dirty="0"/>
              <a:t> δεόντων»).</a:t>
            </a:r>
            <a:endParaRPr lang="en-US" dirty="0"/>
          </a:p>
        </p:txBody>
      </p:sp>
    </p:spTree>
    <p:extLst>
      <p:ext uri="{BB962C8B-B14F-4D97-AF65-F5344CB8AC3E}">
        <p14:creationId xmlns:p14="http://schemas.microsoft.com/office/powerpoint/2010/main" val="4948633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76672"/>
            <a:ext cx="8229600" cy="5978136"/>
          </a:xfrm>
        </p:spPr>
        <p:txBody>
          <a:bodyPr>
            <a:normAutofit fontScale="92500" lnSpcReduction="10000"/>
          </a:bodyPr>
          <a:lstStyle/>
          <a:p>
            <a:r>
              <a:rPr lang="el-GR" dirty="0"/>
              <a:t> Ανασκευή-Κατασκευή: (προσαγωγή αποδείξεων για την ορθότητα ή μη μιας διήγησης ή ενός αποφθέγματος, όπως αντίκρουση της ιστορίας του Απόλλωνα και της Δάφνης ως απίθανης). </a:t>
            </a:r>
            <a:endParaRPr lang="en-US" dirty="0"/>
          </a:p>
          <a:p>
            <a:r>
              <a:rPr lang="el-GR" dirty="0"/>
              <a:t>Κοινός τόπος: επεξεργασία ενός θέματος στο γενικότερο πλαίσιό του (π.χ. έπαινος των νομοθετών ή κατηγορίες κατά των τυράννων) με πιθανή εφαρμογή σε ένα πιο εξειδικευμένο θέμα της ίδιας θεματολογίας με σκοπό την επιβράβευση ή συνηθέστερα την καταδίκη μιας πράξης (π.χ. κριτική σε ένα συγκεκριμένο τύραννο, σε έναν ιερόσυλο ή σε ένα δολοφόνο για συγκεκριμένες αξιοκατάκριτες πράξεις τους</a:t>
            </a:r>
            <a:endParaRPr lang="en-US" dirty="0"/>
          </a:p>
        </p:txBody>
      </p:sp>
    </p:spTree>
    <p:extLst>
      <p:ext uri="{BB962C8B-B14F-4D97-AF65-F5344CB8AC3E}">
        <p14:creationId xmlns:p14="http://schemas.microsoft.com/office/powerpoint/2010/main" val="8868010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Ζωντάνια">
  <a:themeElements>
    <a:clrScheme name="Ζωντάνι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Ζωντάνι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Ζωντάνι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213</TotalTime>
  <Words>895</Words>
  <Application>Microsoft Office PowerPoint</Application>
  <PresentationFormat>Προβολή στην οθόνη (4:3)</PresentationFormat>
  <Paragraphs>52</Paragraphs>
  <Slides>16</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16</vt:i4>
      </vt:variant>
    </vt:vector>
  </HeadingPairs>
  <TitlesOfParts>
    <vt:vector size="21" baseType="lpstr">
      <vt:lpstr>Book Antiqua</vt:lpstr>
      <vt:lpstr>Century Gothic</vt:lpstr>
      <vt:lpstr>Verdana</vt:lpstr>
      <vt:lpstr>Wingdings 2</vt:lpstr>
      <vt:lpstr>Ζωντάνια</vt:lpstr>
      <vt:lpstr>Θεωρία της ρητορικής και προγυμνάσματα στην αρχαιότητα </vt:lpstr>
      <vt:lpstr>Ορισμός</vt:lpstr>
      <vt:lpstr>Σωζόμενα προγυμνάσματα</vt:lpstr>
      <vt:lpstr>Προγυμνάσματα</vt:lpstr>
      <vt:lpstr>Προγυμνάσματα</vt:lpstr>
      <vt:lpstr>Προγυμνάσματα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Θεωρία της ρητορικής και προγυμνάσματα στην αρχαιότητα </dc:title>
  <dc:creator>Γραμματική</dc:creator>
  <cp:lastModifiedBy>Grammatiki Karla</cp:lastModifiedBy>
  <cp:revision>27</cp:revision>
  <dcterms:created xsi:type="dcterms:W3CDTF">2015-02-14T00:52:10Z</dcterms:created>
  <dcterms:modified xsi:type="dcterms:W3CDTF">2025-11-14T12:44:49Z</dcterms:modified>
</cp:coreProperties>
</file>