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5" r:id="rId3"/>
    <p:sldId id="258" r:id="rId4"/>
    <p:sldId id="259" r:id="rId5"/>
    <p:sldId id="260" r:id="rId6"/>
    <p:sldId id="261" r:id="rId7"/>
    <p:sldId id="262" r:id="rId8"/>
    <p:sldId id="263" r:id="rId9"/>
    <p:sldId id="264" r:id="rId10"/>
    <p:sldId id="266" r:id="rId1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B5F1053-EB02-4230-AF99-5E4A5C6812F8}" type="datetimeFigureOut">
              <a:rPr lang="el-GR" smtClean="0"/>
              <a:t>20/3/2015</a:t>
            </a:fld>
            <a:endParaRPr lang="el-GR"/>
          </a:p>
        </p:txBody>
      </p:sp>
      <p:sp>
        <p:nvSpPr>
          <p:cNvPr id="5" name="Footer Placeholder 4"/>
          <p:cNvSpPr>
            <a:spLocks noGrp="1"/>
          </p:cNvSpPr>
          <p:nvPr>
            <p:ph type="ftr" sz="quarter" idx="11"/>
          </p:nvPr>
        </p:nvSpPr>
        <p:spPr>
          <a:xfrm>
            <a:off x="2692397" y="5037663"/>
            <a:ext cx="5214635" cy="279400"/>
          </a:xfrm>
        </p:spPr>
        <p:txBody>
          <a:bodyPr/>
          <a:lstStyle/>
          <a:p>
            <a:endParaRPr lang="el-GR"/>
          </a:p>
        </p:txBody>
      </p:sp>
      <p:sp>
        <p:nvSpPr>
          <p:cNvPr id="6" name="Slide Number Placeholder 5"/>
          <p:cNvSpPr>
            <a:spLocks noGrp="1"/>
          </p:cNvSpPr>
          <p:nvPr>
            <p:ph type="sldNum" sz="quarter" idx="12"/>
          </p:nvPr>
        </p:nvSpPr>
        <p:spPr>
          <a:xfrm>
            <a:off x="8956900" y="5037663"/>
            <a:ext cx="551167" cy="279400"/>
          </a:xfrm>
        </p:spPr>
        <p:txBody>
          <a:bodyPr/>
          <a:lstStyle/>
          <a:p>
            <a:fld id="{D74C5AF4-3E3F-4044-B200-C3B460C8C5D9}" type="slidenum">
              <a:rPr lang="el-GR" smtClean="0"/>
              <a:t>‹#›</a:t>
            </a:fld>
            <a:endParaRPr lang="el-G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42951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pageCurlDoub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DB5F1053-EB02-4230-AF99-5E4A5C6812F8}" type="datetimeFigureOut">
              <a:rPr lang="el-GR" smtClean="0"/>
              <a:t>20/3/2015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74C5AF4-3E3F-4044-B200-C3B460C8C5D9}" type="slidenum">
              <a:rPr lang="el-GR" smtClean="0"/>
              <a:t>‹#›</a:t>
            </a:fld>
            <a:endParaRPr lang="el-GR"/>
          </a:p>
        </p:txBody>
      </p:sp>
    </p:spTree>
    <p:extLst>
      <p:ext uri="{BB962C8B-B14F-4D97-AF65-F5344CB8AC3E}">
        <p14:creationId xmlns:p14="http://schemas.microsoft.com/office/powerpoint/2010/main" val="30667919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pageCurlDoub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DB5F1053-EB02-4230-AF99-5E4A5C6812F8}" type="datetimeFigureOut">
              <a:rPr lang="el-GR" smtClean="0"/>
              <a:t>20/3/2015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74C5AF4-3E3F-4044-B200-C3B460C8C5D9}" type="slidenum">
              <a:rPr lang="el-GR" smtClean="0"/>
              <a:t>‹#›</a:t>
            </a:fld>
            <a:endParaRPr lang="el-G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94033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pageCurlDoubl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DB5F1053-EB02-4230-AF99-5E4A5C6812F8}" type="datetimeFigureOut">
              <a:rPr lang="el-GR" smtClean="0"/>
              <a:t>20/3/2015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74C5AF4-3E3F-4044-B200-C3B460C8C5D9}" type="slidenum">
              <a:rPr lang="el-GR" smtClean="0"/>
              <a:t>‹#›</a:t>
            </a:fld>
            <a:endParaRPr lang="el-G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92306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pageCurlDoubl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DB5F1053-EB02-4230-AF99-5E4A5C6812F8}" type="datetimeFigureOut">
              <a:rPr lang="el-GR" smtClean="0"/>
              <a:t>20/3/2015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74C5AF4-3E3F-4044-B200-C3B460C8C5D9}" type="slidenum">
              <a:rPr lang="el-GR" smtClean="0"/>
              <a:t>‹#›</a:t>
            </a:fld>
            <a:endParaRPr lang="el-GR"/>
          </a:p>
        </p:txBody>
      </p:sp>
    </p:spTree>
    <p:extLst>
      <p:ext uri="{BB962C8B-B14F-4D97-AF65-F5344CB8AC3E}">
        <p14:creationId xmlns:p14="http://schemas.microsoft.com/office/powerpoint/2010/main" val="32500840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pageCurlDoubl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DB5F1053-EB02-4230-AF99-5E4A5C6812F8}" type="datetimeFigureOut">
              <a:rPr lang="el-GR" smtClean="0"/>
              <a:t>20/3/2015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74C5AF4-3E3F-4044-B200-C3B460C8C5D9}" type="slidenum">
              <a:rPr lang="el-GR" smtClean="0"/>
              <a:t>‹#›</a:t>
            </a:fld>
            <a:endParaRPr lang="el-G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28935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pageCurlDoubl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smtClean="0"/>
              <a:t>Στυλ κύριου τίτλου</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DB5F1053-EB02-4230-AF99-5E4A5C6812F8}" type="datetimeFigureOut">
              <a:rPr lang="el-GR" smtClean="0"/>
              <a:t>20/3/2015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74C5AF4-3E3F-4044-B200-C3B460C8C5D9}" type="slidenum">
              <a:rPr lang="el-GR" smtClean="0"/>
              <a:t>‹#›</a:t>
            </a:fld>
            <a:endParaRPr lang="el-G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86769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pageCurlDoubl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DB5F1053-EB02-4230-AF99-5E4A5C6812F8}" type="datetimeFigureOut">
              <a:rPr lang="el-GR" smtClean="0"/>
              <a:t>20/3/2015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74C5AF4-3E3F-4044-B200-C3B460C8C5D9}"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53391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pageCurlDoubl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DB5F1053-EB02-4230-AF99-5E4A5C6812F8}" type="datetimeFigureOut">
              <a:rPr lang="el-GR" smtClean="0"/>
              <a:t>20/3/2015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74C5AF4-3E3F-4044-B200-C3B460C8C5D9}" type="slidenum">
              <a:rPr lang="el-GR" smtClean="0"/>
              <a:t>‹#›</a:t>
            </a:fld>
            <a:endParaRPr lang="el-G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10640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DB5F1053-EB02-4230-AF99-5E4A5C6812F8}" type="datetimeFigureOut">
              <a:rPr lang="el-GR" smtClean="0"/>
              <a:t>20/3/2015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74C5AF4-3E3F-4044-B200-C3B460C8C5D9}" type="slidenum">
              <a:rPr lang="el-GR" smtClean="0"/>
              <a:t>‹#›</a:t>
            </a:fld>
            <a:endParaRPr lang="el-GR"/>
          </a:p>
        </p:txBody>
      </p:sp>
    </p:spTree>
    <p:extLst>
      <p:ext uri="{BB962C8B-B14F-4D97-AF65-F5344CB8AC3E}">
        <p14:creationId xmlns:p14="http://schemas.microsoft.com/office/powerpoint/2010/main" val="17997556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DB5F1053-EB02-4230-AF99-5E4A5C6812F8}" type="datetimeFigureOut">
              <a:rPr lang="el-GR" smtClean="0"/>
              <a:t>20/3/2015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74C5AF4-3E3F-4044-B200-C3B460C8C5D9}" type="slidenum">
              <a:rPr lang="el-GR" smtClean="0"/>
              <a:t>‹#›</a:t>
            </a:fld>
            <a:endParaRPr lang="el-G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00524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pageCurlDoub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DB5F1053-EB02-4230-AF99-5E4A5C6812F8}" type="datetimeFigureOut">
              <a:rPr lang="el-GR" smtClean="0"/>
              <a:t>20/3/2015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74C5AF4-3E3F-4044-B200-C3B460C8C5D9}" type="slidenum">
              <a:rPr lang="el-GR" smtClean="0"/>
              <a:t>‹#›</a:t>
            </a:fld>
            <a:endParaRPr lang="el-GR"/>
          </a:p>
        </p:txBody>
      </p:sp>
    </p:spTree>
    <p:extLst>
      <p:ext uri="{BB962C8B-B14F-4D97-AF65-F5344CB8AC3E}">
        <p14:creationId xmlns:p14="http://schemas.microsoft.com/office/powerpoint/2010/main" val="25237198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pageCurlDoub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DB5F1053-EB02-4230-AF99-5E4A5C6812F8}" type="datetimeFigureOut">
              <a:rPr lang="el-GR" smtClean="0"/>
              <a:t>20/3/2015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74C5AF4-3E3F-4044-B200-C3B460C8C5D9}" type="slidenum">
              <a:rPr lang="el-GR" smtClean="0"/>
              <a:t>‹#›</a:t>
            </a:fld>
            <a:endParaRPr lang="el-G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83139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pageCurlDoub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DB5F1053-EB02-4230-AF99-5E4A5C6812F8}" type="datetimeFigureOut">
              <a:rPr lang="el-GR" smtClean="0"/>
              <a:t>20/3/2015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74C5AF4-3E3F-4044-B200-C3B460C8C5D9}"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20193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pageCurlDoub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5F1053-EB02-4230-AF99-5E4A5C6812F8}" type="datetimeFigureOut">
              <a:rPr lang="el-GR" smtClean="0"/>
              <a:t>20/3/2015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D74C5AF4-3E3F-4044-B200-C3B460C8C5D9}" type="slidenum">
              <a:rPr lang="el-GR" smtClean="0"/>
              <a:t>‹#›</a:t>
            </a:fld>
            <a:endParaRPr lang="el-GR"/>
          </a:p>
        </p:txBody>
      </p:sp>
    </p:spTree>
    <p:extLst>
      <p:ext uri="{BB962C8B-B14F-4D97-AF65-F5344CB8AC3E}">
        <p14:creationId xmlns:p14="http://schemas.microsoft.com/office/powerpoint/2010/main" val="16733670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pageCurlDoub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DB5F1053-EB02-4230-AF99-5E4A5C6812F8}" type="datetimeFigureOut">
              <a:rPr lang="el-GR" smtClean="0"/>
              <a:t>20/3/2015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74C5AF4-3E3F-4044-B200-C3B460C8C5D9}" type="slidenum">
              <a:rPr lang="el-GR" smtClean="0"/>
              <a:t>‹#›</a:t>
            </a:fld>
            <a:endParaRPr lang="el-G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04578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pageCurlDoub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smtClean="0"/>
              <a:t>Στυλ κύριου τίτλου</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DB5F1053-EB02-4230-AF99-5E4A5C6812F8}" type="datetimeFigureOut">
              <a:rPr lang="el-GR" smtClean="0"/>
              <a:t>20/3/2015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74C5AF4-3E3F-4044-B200-C3B460C8C5D9}" type="slidenum">
              <a:rPr lang="el-GR" smtClean="0"/>
              <a:t>‹#›</a:t>
            </a:fld>
            <a:endParaRPr lang="el-GR"/>
          </a:p>
        </p:txBody>
      </p:sp>
    </p:spTree>
    <p:extLst>
      <p:ext uri="{BB962C8B-B14F-4D97-AF65-F5344CB8AC3E}">
        <p14:creationId xmlns:p14="http://schemas.microsoft.com/office/powerpoint/2010/main" val="29027384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5F1053-EB02-4230-AF99-5E4A5C6812F8}" type="datetimeFigureOut">
              <a:rPr lang="el-GR" smtClean="0"/>
              <a:t>20/3/2015</a:t>
            </a:fld>
            <a:endParaRPr lang="el-G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74C5AF4-3E3F-4044-B200-C3B460C8C5D9}" type="slidenum">
              <a:rPr lang="el-GR" smtClean="0"/>
              <a:t>‹#›</a:t>
            </a:fld>
            <a:endParaRPr lang="el-GR"/>
          </a:p>
        </p:txBody>
      </p:sp>
    </p:spTree>
    <p:extLst>
      <p:ext uri="{BB962C8B-B14F-4D97-AF65-F5344CB8AC3E}">
        <p14:creationId xmlns:p14="http://schemas.microsoft.com/office/powerpoint/2010/main" val="5511764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mc:AlternateContent xmlns:mc="http://schemas.openxmlformats.org/markup-compatibility/2006">
    <mc:Choice xmlns:p15="http://schemas.microsoft.com/office/powerpoint/2012/main" Requires="p15">
      <p:transition xmlns:p14="http://schemas.microsoft.com/office/powerpoint/2010/main" spd="slow" p14:dur="1500">
        <p15:prstTrans prst="pageCurlDouble"/>
      </p:transition>
    </mc:Choice>
    <mc:Fallback>
      <p:transition spd="slow">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Οι Αθηναίοι πολίτες</a:t>
            </a:r>
            <a:endParaRPr lang="el-GR" dirty="0"/>
          </a:p>
        </p:txBody>
      </p:sp>
      <p:sp>
        <p:nvSpPr>
          <p:cNvPr id="3" name="Υπότιτλος 2"/>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5614263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pageCurlDoub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sz="half" idx="1"/>
          </p:nvPr>
        </p:nvSpPr>
        <p:spPr/>
        <p:txBody>
          <a:bodyPr/>
          <a:lstStyle/>
          <a:p>
            <a:r>
              <a:rPr lang="el-GR" dirty="0" smtClean="0"/>
              <a:t>Κουρτίδου Αναστασία</a:t>
            </a:r>
          </a:p>
          <a:p>
            <a:r>
              <a:rPr lang="el-GR" dirty="0" smtClean="0"/>
              <a:t>Κωνσταντινίδης Δημήτρης</a:t>
            </a:r>
          </a:p>
          <a:p>
            <a:r>
              <a:rPr lang="el-GR" dirty="0" smtClean="0"/>
              <a:t>Κώστας Παντελής</a:t>
            </a:r>
          </a:p>
          <a:p>
            <a:r>
              <a:rPr lang="el-GR" dirty="0" err="1" smtClean="0"/>
              <a:t>Ξυδά</a:t>
            </a:r>
            <a:r>
              <a:rPr lang="el-GR" smtClean="0"/>
              <a:t> Ευαγγελία</a:t>
            </a:r>
            <a:endParaRPr lang="el-GR" dirty="0"/>
          </a:p>
        </p:txBody>
      </p:sp>
      <p:sp>
        <p:nvSpPr>
          <p:cNvPr id="4" name="Θέση περιεχομένου 3"/>
          <p:cNvSpPr>
            <a:spLocks noGrp="1"/>
          </p:cNvSpPr>
          <p:nvPr>
            <p:ph sz="half" idx="2"/>
          </p:nvPr>
        </p:nvSpPr>
        <p:spPr/>
        <p:txBody>
          <a:bodyPr/>
          <a:lstStyle/>
          <a:p>
            <a:endParaRPr lang="el-GR"/>
          </a:p>
        </p:txBody>
      </p:sp>
    </p:spTree>
    <p:extLst>
      <p:ext uri="{BB962C8B-B14F-4D97-AF65-F5344CB8AC3E}">
        <p14:creationId xmlns:p14="http://schemas.microsoft.com/office/powerpoint/2010/main" val="21495442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pageCurlDoub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Τι είναι πολίτης;</a:t>
            </a:r>
            <a:endParaRPr lang="el-GR" dirty="0"/>
          </a:p>
        </p:txBody>
      </p:sp>
      <p:sp>
        <p:nvSpPr>
          <p:cNvPr id="3" name="Θέση περιεχομένου 2"/>
          <p:cNvSpPr>
            <a:spLocks noGrp="1"/>
          </p:cNvSpPr>
          <p:nvPr>
            <p:ph idx="1"/>
          </p:nvPr>
        </p:nvSpPr>
        <p:spPr/>
        <p:txBody>
          <a:bodyPr>
            <a:normAutofit lnSpcReduction="10000"/>
          </a:bodyPr>
          <a:lstStyle/>
          <a:p>
            <a:pPr algn="just"/>
            <a:r>
              <a:rPr lang="el-GR" dirty="0" smtClean="0"/>
              <a:t>Στην Αθήνα του χρυσού αιώνα του Περικλή, πολίτες θεωρούνταν όλοι οι άνδρες με </a:t>
            </a:r>
            <a:r>
              <a:rPr lang="el-GR" dirty="0" err="1" smtClean="0"/>
              <a:t>αθηναική</a:t>
            </a:r>
            <a:r>
              <a:rPr lang="el-GR" dirty="0" smtClean="0"/>
              <a:t> καταγωγή. Το σύστημα της διάκρισης αποσκοπούσε, σύμφωνα με μία ομάδα μελετητών, στην προστασία του πολιτεύματος, καθώς θεωρούσαν πως ένας μεγάλος αριθμός πολιτών θα έθετε σε κίνδυνο την δημοκρατία. Μία άλλη ομάδα μελετητών υποστηρίζει πως η συμμετοχή στα κοινά ήταν αποκλειστικά προνόμιο των </a:t>
            </a:r>
            <a:r>
              <a:rPr lang="el-GR" dirty="0" err="1" smtClean="0"/>
              <a:t>αθηναίων</a:t>
            </a:r>
            <a:r>
              <a:rPr lang="el-GR" dirty="0" smtClean="0"/>
              <a:t> πολιτών.</a:t>
            </a:r>
          </a:p>
          <a:p>
            <a:pPr algn="just"/>
            <a:r>
              <a:rPr lang="el-GR" dirty="0" smtClean="0"/>
              <a:t>Όσον αφορά την καταγωγή, ο πολίτης έπρεπε να έχει γονείς Αθηναίους. Ο πατέρας του παιδιού έπρεπε να είναι εγγεγραμμένος στους καταλόγους ενώ η μητέρα έπρεπε να έχει πατέρα εγγεγραμμένο στους καταλόγους.</a:t>
            </a:r>
          </a:p>
          <a:p>
            <a:endParaRPr lang="el-GR" dirty="0"/>
          </a:p>
        </p:txBody>
      </p:sp>
    </p:spTree>
    <p:extLst>
      <p:ext uri="{BB962C8B-B14F-4D97-AF65-F5344CB8AC3E}">
        <p14:creationId xmlns:p14="http://schemas.microsoft.com/office/powerpoint/2010/main" val="42540313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pageCurlDoub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p:txBody>
          <a:bodyPr>
            <a:normAutofit fontScale="92500"/>
          </a:bodyPr>
          <a:lstStyle/>
          <a:p>
            <a:pPr algn="just"/>
            <a:r>
              <a:rPr lang="el-GR" b="1" i="1" dirty="0" smtClean="0"/>
              <a:t>‘’Εικόνα Αθηναίων πολιτών στην       </a:t>
            </a:r>
            <a:r>
              <a:rPr lang="el-GR" b="1" i="1" dirty="0"/>
              <a:t> </a:t>
            </a:r>
            <a:r>
              <a:rPr lang="el-GR" b="1" i="1" dirty="0" smtClean="0"/>
              <a:t>  Ακαδημία του Πλάτωνα’’ </a:t>
            </a:r>
            <a:r>
              <a:rPr lang="el-GR" b="1" dirty="0" smtClean="0"/>
              <a:t>Αναγέννησή</a:t>
            </a:r>
          </a:p>
          <a:p>
            <a:pPr algn="just"/>
            <a:r>
              <a:rPr lang="el-GR" b="1" dirty="0" smtClean="0"/>
              <a:t>Ο πίνακας τονίζει την μόρφωση των Αθηναίων ανδρών καθώς το κτήριο στο οποίο βρίσκονται είναι η ακαδημία του Πλάτωνα στην Αθήνα. Η Αθήνα, λόγω του υψηλού πνευματικού επιπέδου, ήθελε πολίτες μορφωμένους.</a:t>
            </a:r>
            <a:endParaRPr lang="el-GR" b="1" dirty="0"/>
          </a:p>
        </p:txBody>
      </p:sp>
      <p:sp>
        <p:nvSpPr>
          <p:cNvPr id="4" name="Θέση περιεχομένου 3"/>
          <p:cNvSpPr>
            <a:spLocks noGrp="1"/>
          </p:cNvSpPr>
          <p:nvPr>
            <p:ph sz="half" idx="2"/>
          </p:nvPr>
        </p:nvSpPr>
        <p:spPr/>
        <p:txBody>
          <a:bodyPr>
            <a:normAutofit fontScale="92500"/>
          </a:bodyPr>
          <a:lstStyle/>
          <a:p>
            <a:endParaRPr lang="el-GR"/>
          </a:p>
        </p:txBody>
      </p:sp>
      <p:pic>
        <p:nvPicPr>
          <p:cNvPr id="5" name="Εικόνα 4"/>
          <p:cNvPicPr>
            <a:picLocks noChangeAspect="1"/>
          </p:cNvPicPr>
          <p:nvPr/>
        </p:nvPicPr>
        <p:blipFill>
          <a:blip r:embed="rId2"/>
          <a:stretch>
            <a:fillRect/>
          </a:stretch>
        </p:blipFill>
        <p:spPr>
          <a:xfrm>
            <a:off x="6016752" y="0"/>
            <a:ext cx="6172200" cy="6858000"/>
          </a:xfrm>
          <a:prstGeom prst="rect">
            <a:avLst/>
          </a:prstGeom>
        </p:spPr>
      </p:pic>
    </p:spTree>
    <p:extLst>
      <p:ext uri="{BB962C8B-B14F-4D97-AF65-F5344CB8AC3E}">
        <p14:creationId xmlns:p14="http://schemas.microsoft.com/office/powerpoint/2010/main" val="36892479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pageCurlDoub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sz="half" idx="1"/>
          </p:nvPr>
        </p:nvSpPr>
        <p:spPr/>
        <p:txBody>
          <a:bodyPr/>
          <a:lstStyle/>
          <a:p>
            <a:endParaRPr lang="el-GR"/>
          </a:p>
        </p:txBody>
      </p:sp>
      <p:sp>
        <p:nvSpPr>
          <p:cNvPr id="4" name="Θέση περιεχομένου 3"/>
          <p:cNvSpPr>
            <a:spLocks noGrp="1"/>
          </p:cNvSpPr>
          <p:nvPr>
            <p:ph sz="half" idx="2"/>
          </p:nvPr>
        </p:nvSpPr>
        <p:spPr/>
        <p:txBody>
          <a:bodyPr/>
          <a:lstStyle/>
          <a:p>
            <a:pPr marL="0" indent="0" algn="just">
              <a:buNone/>
            </a:pPr>
            <a:r>
              <a:rPr lang="el-GR" b="1" dirty="0"/>
              <a:t> </a:t>
            </a:r>
            <a:r>
              <a:rPr lang="el-GR" b="1" dirty="0" smtClean="0"/>
              <a:t>Οι ελεύθεροι άνδρες στην Αθήνα περνούσαν το χρόνο τους συζητώντας και φιλοσοφώντας στην αγορά. Αυτό το προνόμιο δεν το είχαν όλοι καθώς οι γυναίκες και οι δούλοι δεν είχαν δικαιώματα.</a:t>
            </a:r>
            <a:endParaRPr lang="el-GR" b="1" dirty="0"/>
          </a:p>
        </p:txBody>
      </p:sp>
      <p:pic>
        <p:nvPicPr>
          <p:cNvPr id="5" name="Εικόνα 4"/>
          <p:cNvPicPr>
            <a:picLocks noChangeAspect="1"/>
          </p:cNvPicPr>
          <p:nvPr/>
        </p:nvPicPr>
        <p:blipFill>
          <a:blip r:embed="rId2"/>
          <a:stretch>
            <a:fillRect/>
          </a:stretch>
        </p:blipFill>
        <p:spPr>
          <a:xfrm>
            <a:off x="0" y="0"/>
            <a:ext cx="6172200" cy="6858000"/>
          </a:xfrm>
          <a:prstGeom prst="rect">
            <a:avLst/>
          </a:prstGeom>
        </p:spPr>
      </p:pic>
    </p:spTree>
    <p:extLst>
      <p:ext uri="{BB962C8B-B14F-4D97-AF65-F5344CB8AC3E}">
        <p14:creationId xmlns:p14="http://schemas.microsoft.com/office/powerpoint/2010/main" val="38159457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pageCurlDoub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sz="half" idx="1"/>
          </p:nvPr>
        </p:nvSpPr>
        <p:spPr/>
        <p:txBody>
          <a:bodyPr/>
          <a:lstStyle/>
          <a:p>
            <a:pPr algn="just"/>
            <a:r>
              <a:rPr lang="el-GR" b="1" dirty="0" smtClean="0"/>
              <a:t>΄΄Ο λόφος της Πνύκας΄΄</a:t>
            </a:r>
          </a:p>
          <a:p>
            <a:pPr algn="just"/>
            <a:r>
              <a:rPr lang="el-GR" b="1" dirty="0"/>
              <a:t> </a:t>
            </a:r>
            <a:r>
              <a:rPr lang="el-GR" b="1" dirty="0" smtClean="0"/>
              <a:t>Το μέρος συγκέντρωσης της Εκκλησίας του Δήμου, το αντίστοιχο της σημερινής Βουλής. Εκεί ο λαός συγκεντρωνόταν για να παρθούν σημαντικές αποφάσεις, οπού επικρατούσε η άποψη της πλειοψηφίας.</a:t>
            </a:r>
            <a:endParaRPr lang="el-GR" b="1" dirty="0"/>
          </a:p>
        </p:txBody>
      </p:sp>
      <p:sp>
        <p:nvSpPr>
          <p:cNvPr id="4" name="Θέση περιεχομένου 3"/>
          <p:cNvSpPr>
            <a:spLocks noGrp="1"/>
          </p:cNvSpPr>
          <p:nvPr>
            <p:ph sz="half" idx="2"/>
          </p:nvPr>
        </p:nvSpPr>
        <p:spPr/>
        <p:txBody>
          <a:bodyPr/>
          <a:lstStyle/>
          <a:p>
            <a:endParaRPr lang="el-GR"/>
          </a:p>
        </p:txBody>
      </p:sp>
      <p:pic>
        <p:nvPicPr>
          <p:cNvPr id="5" name="Εικόνα 4"/>
          <p:cNvPicPr>
            <a:picLocks noChangeAspect="1"/>
          </p:cNvPicPr>
          <p:nvPr/>
        </p:nvPicPr>
        <p:blipFill>
          <a:blip r:embed="rId2"/>
          <a:stretch>
            <a:fillRect/>
          </a:stretch>
        </p:blipFill>
        <p:spPr>
          <a:xfrm>
            <a:off x="6039943" y="231820"/>
            <a:ext cx="6152057" cy="6626181"/>
          </a:xfrm>
          <a:prstGeom prst="rect">
            <a:avLst/>
          </a:prstGeom>
        </p:spPr>
      </p:pic>
    </p:spTree>
    <p:extLst>
      <p:ext uri="{BB962C8B-B14F-4D97-AF65-F5344CB8AC3E}">
        <p14:creationId xmlns:p14="http://schemas.microsoft.com/office/powerpoint/2010/main" val="11640292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sz="half" idx="1"/>
          </p:nvPr>
        </p:nvSpPr>
        <p:spPr/>
        <p:txBody>
          <a:bodyPr/>
          <a:lstStyle/>
          <a:p>
            <a:endParaRPr lang="el-GR"/>
          </a:p>
        </p:txBody>
      </p:sp>
      <p:sp>
        <p:nvSpPr>
          <p:cNvPr id="4" name="Θέση περιεχομένου 3"/>
          <p:cNvSpPr>
            <a:spLocks noGrp="1"/>
          </p:cNvSpPr>
          <p:nvPr>
            <p:ph sz="half" idx="2"/>
          </p:nvPr>
        </p:nvSpPr>
        <p:spPr/>
        <p:txBody>
          <a:bodyPr/>
          <a:lstStyle/>
          <a:p>
            <a:pPr algn="just"/>
            <a:r>
              <a:rPr lang="el-GR" b="1" i="1" dirty="0" smtClean="0"/>
              <a:t>‘’Η γιορτή των </a:t>
            </a:r>
            <a:r>
              <a:rPr lang="el-GR" b="1" i="1" dirty="0" err="1" smtClean="0"/>
              <a:t>Παναθηναίων</a:t>
            </a:r>
            <a:r>
              <a:rPr lang="el-GR" b="1" i="1" dirty="0"/>
              <a:t> </a:t>
            </a:r>
            <a:r>
              <a:rPr lang="el-GR" b="1" i="1" dirty="0" smtClean="0"/>
              <a:t>‘’</a:t>
            </a:r>
          </a:p>
          <a:p>
            <a:pPr algn="just"/>
            <a:r>
              <a:rPr lang="el-GR" b="1" dirty="0" smtClean="0"/>
              <a:t>Οι Αθηναίοι στις θρησκευτικές εορτές συγκεντρώνονταν στην Ακρόπολη οπού εκεί , με θυσίες και μεγαλοπρεπείς τελετές , λάτρευαν τους θεούς τους.</a:t>
            </a:r>
            <a:endParaRPr lang="el-GR" b="1" dirty="0"/>
          </a:p>
        </p:txBody>
      </p:sp>
      <p:pic>
        <p:nvPicPr>
          <p:cNvPr id="5" name="Εικόνα 4"/>
          <p:cNvPicPr>
            <a:picLocks noChangeAspect="1"/>
          </p:cNvPicPr>
          <p:nvPr/>
        </p:nvPicPr>
        <p:blipFill>
          <a:blip r:embed="rId2"/>
          <a:stretch>
            <a:fillRect/>
          </a:stretch>
        </p:blipFill>
        <p:spPr>
          <a:xfrm>
            <a:off x="0" y="0"/>
            <a:ext cx="6172200" cy="6858001"/>
          </a:xfrm>
          <a:prstGeom prst="rect">
            <a:avLst/>
          </a:prstGeom>
        </p:spPr>
      </p:pic>
    </p:spTree>
    <p:extLst>
      <p:ext uri="{BB962C8B-B14F-4D97-AF65-F5344CB8AC3E}">
        <p14:creationId xmlns:p14="http://schemas.microsoft.com/office/powerpoint/2010/main" val="248068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pageCurlDoub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sz="half" idx="1"/>
          </p:nvPr>
        </p:nvSpPr>
        <p:spPr/>
        <p:txBody>
          <a:bodyPr/>
          <a:lstStyle/>
          <a:p>
            <a:pPr algn="just"/>
            <a:r>
              <a:rPr lang="el-GR" b="1" dirty="0" smtClean="0"/>
              <a:t>‘’ Το δικαίωμα ελευθερίας λόγου’’</a:t>
            </a:r>
          </a:p>
          <a:p>
            <a:pPr algn="just"/>
            <a:r>
              <a:rPr lang="el-GR" b="1" dirty="0" smtClean="0"/>
              <a:t>Κάθε Αθηναίος πολίτης είχε το δικαίωμα ελευθερίας του λόγου, βασική αρχή της Δημοκρατίας</a:t>
            </a:r>
            <a:r>
              <a:rPr lang="el-GR" dirty="0" smtClean="0"/>
              <a:t>.</a:t>
            </a:r>
            <a:endParaRPr lang="el-GR" dirty="0"/>
          </a:p>
        </p:txBody>
      </p:sp>
      <p:sp>
        <p:nvSpPr>
          <p:cNvPr id="4" name="Θέση περιεχομένου 3"/>
          <p:cNvSpPr>
            <a:spLocks noGrp="1"/>
          </p:cNvSpPr>
          <p:nvPr>
            <p:ph sz="half" idx="2"/>
          </p:nvPr>
        </p:nvSpPr>
        <p:spPr/>
        <p:txBody>
          <a:bodyPr/>
          <a:lstStyle/>
          <a:p>
            <a:endParaRPr lang="el-GR"/>
          </a:p>
        </p:txBody>
      </p:sp>
      <p:pic>
        <p:nvPicPr>
          <p:cNvPr id="5" name="Εικόνα 4"/>
          <p:cNvPicPr>
            <a:picLocks noChangeAspect="1"/>
          </p:cNvPicPr>
          <p:nvPr/>
        </p:nvPicPr>
        <p:blipFill>
          <a:blip r:embed="rId2"/>
          <a:stretch>
            <a:fillRect/>
          </a:stretch>
        </p:blipFill>
        <p:spPr>
          <a:xfrm>
            <a:off x="6019800" y="0"/>
            <a:ext cx="6172200" cy="6858000"/>
          </a:xfrm>
          <a:prstGeom prst="rect">
            <a:avLst/>
          </a:prstGeom>
        </p:spPr>
      </p:pic>
    </p:spTree>
    <p:extLst>
      <p:ext uri="{BB962C8B-B14F-4D97-AF65-F5344CB8AC3E}">
        <p14:creationId xmlns:p14="http://schemas.microsoft.com/office/powerpoint/2010/main" val="14982224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pageCurlDoub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sz="half" idx="1"/>
          </p:nvPr>
        </p:nvSpPr>
        <p:spPr/>
        <p:txBody>
          <a:bodyPr/>
          <a:lstStyle/>
          <a:p>
            <a:endParaRPr lang="el-GR"/>
          </a:p>
        </p:txBody>
      </p:sp>
      <p:sp>
        <p:nvSpPr>
          <p:cNvPr id="4" name="Θέση περιεχομένου 3"/>
          <p:cNvSpPr>
            <a:spLocks noGrp="1"/>
          </p:cNvSpPr>
          <p:nvPr>
            <p:ph sz="half" idx="2"/>
          </p:nvPr>
        </p:nvSpPr>
        <p:spPr/>
        <p:txBody>
          <a:bodyPr/>
          <a:lstStyle/>
          <a:p>
            <a:pPr algn="just"/>
            <a:r>
              <a:rPr lang="el-GR" b="1" dirty="0" smtClean="0"/>
              <a:t>‘’Ο θάνατος του Σωκράτη’’</a:t>
            </a:r>
          </a:p>
          <a:p>
            <a:pPr algn="just"/>
            <a:r>
              <a:rPr lang="el-GR" b="1" dirty="0" smtClean="0"/>
              <a:t>Στην Αθήνα, οι νόμοι είχαν ισχύ και όλοι οι πολίτες τους ακολουθούσαν πιστά.</a:t>
            </a:r>
            <a:endParaRPr lang="el-GR" b="1" dirty="0"/>
          </a:p>
        </p:txBody>
      </p:sp>
      <p:pic>
        <p:nvPicPr>
          <p:cNvPr id="5" name="Εικόνα 4"/>
          <p:cNvPicPr>
            <a:picLocks noChangeAspect="1"/>
          </p:cNvPicPr>
          <p:nvPr/>
        </p:nvPicPr>
        <p:blipFill>
          <a:blip r:embed="rId2"/>
          <a:stretch>
            <a:fillRect/>
          </a:stretch>
        </p:blipFill>
        <p:spPr>
          <a:xfrm>
            <a:off x="0" y="1"/>
            <a:ext cx="6172200" cy="6858000"/>
          </a:xfrm>
          <a:prstGeom prst="rect">
            <a:avLst/>
          </a:prstGeom>
        </p:spPr>
      </p:pic>
    </p:spTree>
    <p:extLst>
      <p:ext uri="{BB962C8B-B14F-4D97-AF65-F5344CB8AC3E}">
        <p14:creationId xmlns:p14="http://schemas.microsoft.com/office/powerpoint/2010/main" val="29943066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pageCurlDoub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sz="half" idx="1"/>
          </p:nvPr>
        </p:nvSpPr>
        <p:spPr/>
        <p:txBody>
          <a:bodyPr/>
          <a:lstStyle/>
          <a:p>
            <a:pPr algn="just"/>
            <a:r>
              <a:rPr lang="el-GR" b="1" dirty="0" smtClean="0"/>
              <a:t>‘’Τα παιδία των Αθηναίων μορφώνονται’’</a:t>
            </a:r>
          </a:p>
          <a:p>
            <a:pPr algn="just"/>
            <a:r>
              <a:rPr lang="el-GR" b="1" dirty="0" smtClean="0"/>
              <a:t>Η μόρφωση στην Αθήνα ήταν σημαντικό μέρος της ζωής των Αθηναίων και τα παιδιά τους είχαν δασκάλους που τους προσέφεραν όσο το δυνατό καλύτερη μόρφωση.</a:t>
            </a:r>
            <a:endParaRPr lang="el-GR" b="1" dirty="0"/>
          </a:p>
        </p:txBody>
      </p:sp>
      <p:sp>
        <p:nvSpPr>
          <p:cNvPr id="4" name="Θέση περιεχομένου 3"/>
          <p:cNvSpPr>
            <a:spLocks noGrp="1"/>
          </p:cNvSpPr>
          <p:nvPr>
            <p:ph sz="half" idx="2"/>
          </p:nvPr>
        </p:nvSpPr>
        <p:spPr/>
        <p:txBody>
          <a:bodyPr/>
          <a:lstStyle/>
          <a:p>
            <a:endParaRPr lang="el-GR"/>
          </a:p>
        </p:txBody>
      </p:sp>
      <p:pic>
        <p:nvPicPr>
          <p:cNvPr id="6" name="Εικόνα 5"/>
          <p:cNvPicPr>
            <a:picLocks noChangeAspect="1"/>
          </p:cNvPicPr>
          <p:nvPr/>
        </p:nvPicPr>
        <p:blipFill>
          <a:blip r:embed="rId2"/>
          <a:stretch>
            <a:fillRect/>
          </a:stretch>
        </p:blipFill>
        <p:spPr>
          <a:xfrm>
            <a:off x="6042913" y="1"/>
            <a:ext cx="6149087" cy="6858000"/>
          </a:xfrm>
          <a:prstGeom prst="rect">
            <a:avLst/>
          </a:prstGeom>
        </p:spPr>
      </p:pic>
    </p:spTree>
    <p:extLst>
      <p:ext uri="{BB962C8B-B14F-4D97-AF65-F5344CB8AC3E}">
        <p14:creationId xmlns:p14="http://schemas.microsoft.com/office/powerpoint/2010/main" val="37634178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pageCurlDouble"/>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39</TotalTime>
  <Words>333</Words>
  <Application>Microsoft Office PowerPoint</Application>
  <PresentationFormat>Ευρεία οθόνη</PresentationFormat>
  <Paragraphs>21</Paragraphs>
  <Slides>10</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10</vt:i4>
      </vt:variant>
    </vt:vector>
  </HeadingPairs>
  <TitlesOfParts>
    <vt:vector size="13" baseType="lpstr">
      <vt:lpstr>Arial</vt:lpstr>
      <vt:lpstr>Garamond</vt:lpstr>
      <vt:lpstr>Οργανικό</vt:lpstr>
      <vt:lpstr>Οι Αθηναίοι πολίτες</vt:lpstr>
      <vt:lpstr>Τι είναι πολίτης;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5</cp:revision>
  <dcterms:created xsi:type="dcterms:W3CDTF">2015-03-20T06:41:28Z</dcterms:created>
  <dcterms:modified xsi:type="dcterms:W3CDTF">2015-03-20T07:20:43Z</dcterms:modified>
</cp:coreProperties>
</file>