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3" r:id="rId4"/>
    <p:sldId id="258" r:id="rId5"/>
    <p:sldId id="259" r:id="rId6"/>
    <p:sldId id="260" r:id="rId7"/>
    <p:sldId id="261" r:id="rId8"/>
    <p:sldId id="262" r:id="rId9"/>
    <p:sldId id="264" r:id="rId1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74" autoAdjust="0"/>
    <p:restoredTop sz="94660"/>
  </p:normalViewPr>
  <p:slideViewPr>
    <p:cSldViewPr>
      <p:cViewPr varScale="1">
        <p:scale>
          <a:sx n="65" d="100"/>
          <a:sy n="65" d="100"/>
        </p:scale>
        <p:origin x="-155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2">
        <a:schemeClr val="bg2"/>
      </p:bgRef>
    </p:bg>
    <p:spTree>
      <p:nvGrpSpPr>
        <p:cNvPr id="1" name=""/>
        <p:cNvGrpSpPr/>
        <p:nvPr/>
      </p:nvGrpSpPr>
      <p:grpSpPr>
        <a:xfrm>
          <a:off x="0" y="0"/>
          <a:ext cx="0" cy="0"/>
          <a:chOff x="0" y="0"/>
          <a:chExt cx="0" cy="0"/>
        </a:xfrm>
      </p:grpSpPr>
      <p:sp>
        <p:nvSpPr>
          <p:cNvPr id="9" name="8 - Ορθογώνιο"/>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 Τίτλος"/>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l-GR" smtClean="0"/>
              <a:t>Kλικ για επεξεργασία του τίτλου</a:t>
            </a:r>
            <a:endParaRPr kumimoji="0" lang="en-US"/>
          </a:p>
        </p:txBody>
      </p:sp>
      <p:sp>
        <p:nvSpPr>
          <p:cNvPr id="3" name="2 - Υπότιτλος"/>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l-GR" smtClean="0"/>
              <a:t>Κάντε κλικ για να επεξεργαστείτε τον υπότιτλο του υποδείγματος</a:t>
            </a:r>
            <a:endParaRPr kumimoji="0" lang="en-US"/>
          </a:p>
        </p:txBody>
      </p:sp>
      <p:sp>
        <p:nvSpPr>
          <p:cNvPr id="4" name="3 - Θέση ημερομηνίας"/>
          <p:cNvSpPr>
            <a:spLocks noGrp="1"/>
          </p:cNvSpPr>
          <p:nvPr>
            <p:ph type="dt" sz="half" idx="10"/>
          </p:nvPr>
        </p:nvSpPr>
        <p:spPr/>
        <p:txBody>
          <a:bodyPr/>
          <a:lstStyle/>
          <a:p>
            <a:fld id="{B8E150B1-9CCF-4F68-88DD-AF0BF2C5E5E6}" type="datetimeFigureOut">
              <a:rPr lang="el-GR" smtClean="0"/>
              <a:t>8/10/2014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2DDCC0C-21D1-46EE-B344-63FA6944BF0C}" type="slidenum">
              <a:rPr lang="el-GR" smtClean="0"/>
              <a:t>‹#›</a:t>
            </a:fld>
            <a:endParaRPr lang="el-GR"/>
          </a:p>
        </p:txBody>
      </p:sp>
      <p:sp>
        <p:nvSpPr>
          <p:cNvPr id="10" name="9 - Ορθογώνιο"/>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B8E150B1-9CCF-4F68-88DD-AF0BF2C5E5E6}" type="datetimeFigureOut">
              <a:rPr lang="el-GR" smtClean="0"/>
              <a:t>8/10/2014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2DDCC0C-21D1-46EE-B344-63FA6944BF0C}"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9" name="8 - Ορθογώνιο"/>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7 - Ορθογώνιο"/>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 Κατακόρυφος τίτλος"/>
          <p:cNvSpPr>
            <a:spLocks noGrp="1"/>
          </p:cNvSpPr>
          <p:nvPr>
            <p:ph type="title" orient="vert"/>
          </p:nvPr>
        </p:nvSpPr>
        <p:spPr>
          <a:xfrm>
            <a:off x="6781800" y="274640"/>
            <a:ext cx="1905000" cy="5851525"/>
          </a:xfrm>
        </p:spPr>
        <p:txBody>
          <a:bodyPr vert="eaVe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304800"/>
            <a:ext cx="6019800" cy="5851525"/>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B8E150B1-9CCF-4F68-88DD-AF0BF2C5E5E6}" type="datetimeFigureOut">
              <a:rPr lang="el-GR" smtClean="0"/>
              <a:t>8/10/2014</a:t>
            </a:fld>
            <a:endParaRPr lang="el-GR"/>
          </a:p>
        </p:txBody>
      </p:sp>
      <p:sp>
        <p:nvSpPr>
          <p:cNvPr id="5" name="4 - Θέση υποσέλιδου"/>
          <p:cNvSpPr>
            <a:spLocks noGrp="1"/>
          </p:cNvSpPr>
          <p:nvPr>
            <p:ph type="ftr" sz="quarter" idx="11"/>
          </p:nvPr>
        </p:nvSpPr>
        <p:spPr>
          <a:xfrm>
            <a:off x="2640597" y="6377459"/>
            <a:ext cx="3836404" cy="365125"/>
          </a:xfrm>
        </p:spPr>
        <p:txBody>
          <a:bodyPr/>
          <a:lstStyle/>
          <a:p>
            <a:endParaRPr lang="el-GR"/>
          </a:p>
        </p:txBody>
      </p:sp>
      <p:sp>
        <p:nvSpPr>
          <p:cNvPr id="6" name="5 - Θέση αριθμού διαφάνειας"/>
          <p:cNvSpPr>
            <a:spLocks noGrp="1"/>
          </p:cNvSpPr>
          <p:nvPr>
            <p:ph type="sldNum" sz="quarter" idx="12"/>
          </p:nvPr>
        </p:nvSpPr>
        <p:spPr/>
        <p:txBody>
          <a:bodyPr/>
          <a:lstStyle/>
          <a:p>
            <a:fld id="{E2DDCC0C-21D1-46EE-B344-63FA6944BF0C}"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55448"/>
            <a:ext cx="8229600" cy="1252728"/>
          </a:xfrm>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B8E150B1-9CCF-4F68-88DD-AF0BF2C5E5E6}" type="datetimeFigureOut">
              <a:rPr lang="el-GR" smtClean="0"/>
              <a:t>8/10/2014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2DDCC0C-21D1-46EE-B344-63FA6944BF0C}"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9" name="8 - Ορθογώνιο"/>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11 - Ορθογώνιο"/>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 Τίτλος"/>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B8E150B1-9CCF-4F68-88DD-AF0BF2C5E5E6}" type="datetimeFigureOut">
              <a:rPr lang="el-GR" smtClean="0"/>
              <a:t>8/10/2014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2DDCC0C-21D1-46EE-B344-63FA6944BF0C}" type="slidenum">
              <a:rPr lang="el-GR" smtClean="0"/>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B8E150B1-9CCF-4F68-88DD-AF0BF2C5E5E6}" type="datetimeFigureOut">
              <a:rPr lang="el-GR" smtClean="0"/>
              <a:t>8/10/2014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E2DDCC0C-21D1-46EE-B344-63FA6944BF0C}"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κειμένου"/>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B8E150B1-9CCF-4F68-88DD-AF0BF2C5E5E6}" type="datetimeFigureOut">
              <a:rPr lang="el-GR" smtClean="0"/>
              <a:t>8/10/2014</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E2DDCC0C-21D1-46EE-B344-63FA6944BF0C}"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B8E150B1-9CCF-4F68-88DD-AF0BF2C5E5E6}" type="datetimeFigureOut">
              <a:rPr lang="el-GR" smtClean="0"/>
              <a:t>8/10/2014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E2DDCC0C-21D1-46EE-B344-63FA6944BF0C}"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B8E150B1-9CCF-4F68-88DD-AF0BF2C5E5E6}" type="datetimeFigureOut">
              <a:rPr lang="el-GR" smtClean="0"/>
              <a:t>8/10/2014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E2DDCC0C-21D1-46EE-B344-63FA6944BF0C}"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κειμένου"/>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B8E150B1-9CCF-4F68-88DD-AF0BF2C5E5E6}" type="datetimeFigureOut">
              <a:rPr lang="el-GR" smtClean="0"/>
              <a:t>8/10/2014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E2DDCC0C-21D1-46EE-B344-63FA6944BF0C}" type="slidenum">
              <a:rPr lang="el-GR" smtClean="0"/>
              <a:t>‹#›</a:t>
            </a:fld>
            <a:endParaRPr lang="el-GR"/>
          </a:p>
        </p:txBody>
      </p:sp>
      <p:sp>
        <p:nvSpPr>
          <p:cNvPr id="12" name="11 - Ορθογώνιο"/>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 Ορθογώνιο"/>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a:xfrm>
            <a:off x="164592" y="1170432"/>
            <a:ext cx="2523744" cy="201168"/>
          </a:xfrm>
        </p:spPr>
        <p:txBody>
          <a:bodyPr/>
          <a:lstStyle/>
          <a:p>
            <a:fld id="{B8E150B1-9CCF-4F68-88DD-AF0BF2C5E5E6}" type="datetimeFigureOut">
              <a:rPr lang="el-GR" smtClean="0"/>
              <a:t>8/10/2014</a:t>
            </a:fld>
            <a:endParaRPr lang="el-GR"/>
          </a:p>
        </p:txBody>
      </p:sp>
      <p:sp>
        <p:nvSpPr>
          <p:cNvPr id="11" name="10 - Ορθογώνιο"/>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 Ορθογώνιο"/>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5 - Θέση υποσέλιδου"/>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l-GR"/>
          </a:p>
        </p:txBody>
      </p:sp>
      <p:sp>
        <p:nvSpPr>
          <p:cNvPr id="7" name="6 - Θέση αριθμού διαφάνειας"/>
          <p:cNvSpPr>
            <a:spLocks noGrp="1"/>
          </p:cNvSpPr>
          <p:nvPr>
            <p:ph type="sldNum" sz="quarter" idx="12"/>
          </p:nvPr>
        </p:nvSpPr>
        <p:spPr>
          <a:xfrm>
            <a:off x="8339328" y="1170432"/>
            <a:ext cx="733864" cy="201168"/>
          </a:xfrm>
        </p:spPr>
        <p:txBody>
          <a:bodyPr/>
          <a:lstStyle/>
          <a:p>
            <a:fld id="{E2DDCC0C-21D1-46EE-B344-63FA6944BF0C}" type="slidenum">
              <a:rPr lang="el-GR" smtClean="0"/>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9 - Ορθογώνιο"/>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6 - Ορθογώνιο"/>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 Θέση τίτλου"/>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4" name="3 - Θέση ημερομηνίας"/>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B8E150B1-9CCF-4F68-88DD-AF0BF2C5E5E6}" type="datetimeFigureOut">
              <a:rPr lang="el-GR" smtClean="0"/>
              <a:t>8/10/2014</a:t>
            </a:fld>
            <a:endParaRPr lang="el-GR"/>
          </a:p>
        </p:txBody>
      </p:sp>
      <p:sp>
        <p:nvSpPr>
          <p:cNvPr id="5" name="4 - Θέση υποσέλιδου"/>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l-GR"/>
          </a:p>
        </p:txBody>
      </p:sp>
      <p:sp>
        <p:nvSpPr>
          <p:cNvPr id="6" name="5 - Θέση αριθμού διαφάνειας"/>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E2DDCC0C-21D1-46EE-B344-63FA6944BF0C}"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1988841"/>
            <a:ext cx="7772400" cy="1611610"/>
          </a:xfrm>
        </p:spPr>
        <p:txBody>
          <a:bodyPr>
            <a:normAutofit fontScale="90000"/>
          </a:bodyPr>
          <a:lstStyle/>
          <a:p>
            <a:r>
              <a:rPr lang="en-US" dirty="0" smtClean="0"/>
              <a:t>Investigation</a:t>
            </a:r>
            <a:br>
              <a:rPr lang="en-US" dirty="0" smtClean="0"/>
            </a:br>
            <a:r>
              <a:rPr lang="en-US" dirty="0" smtClean="0"/>
              <a:t>&amp;</a:t>
            </a:r>
            <a:br>
              <a:rPr lang="en-US" dirty="0" smtClean="0"/>
            </a:br>
            <a:r>
              <a:rPr lang="en-US" dirty="0" smtClean="0"/>
              <a:t>Action Research</a:t>
            </a:r>
            <a:endParaRPr lang="el-GR" dirty="0"/>
          </a:p>
        </p:txBody>
      </p:sp>
      <p:sp>
        <p:nvSpPr>
          <p:cNvPr id="3" name="2 - Υπότιτλος"/>
          <p:cNvSpPr>
            <a:spLocks noGrp="1"/>
          </p:cNvSpPr>
          <p:nvPr>
            <p:ph type="subTitle" idx="1"/>
          </p:nvPr>
        </p:nvSpPr>
        <p:spPr/>
        <p:txBody>
          <a:bodyPr/>
          <a:lstStyle/>
          <a:p>
            <a:endParaRPr lang="el-G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Investigating</a:t>
            </a:r>
            <a:endParaRPr lang="el-GR" dirty="0"/>
          </a:p>
        </p:txBody>
      </p:sp>
      <p:sp>
        <p:nvSpPr>
          <p:cNvPr id="3" name="2 - Θέση περιεχομένου"/>
          <p:cNvSpPr>
            <a:spLocks noGrp="1"/>
          </p:cNvSpPr>
          <p:nvPr>
            <p:ph idx="1"/>
          </p:nvPr>
        </p:nvSpPr>
        <p:spPr/>
        <p:txBody>
          <a:bodyPr/>
          <a:lstStyle/>
          <a:p>
            <a:r>
              <a:rPr lang="en-US" dirty="0" smtClean="0"/>
              <a:t>An open , questioning way of viewing education, teaching and learning such that engaging in any of the tasks or combination of tasks within the investigating cycle. (James, 2001 : 14)</a:t>
            </a:r>
            <a:endParaRPr lang="el-GR" dirty="0"/>
          </a:p>
        </p:txBody>
      </p:sp>
    </p:spTree>
  </p:cSld>
  <p:clrMapOvr>
    <a:masterClrMapping/>
  </p:clrMapOvr>
  <p:transition spd="slow">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Oval 2"/>
          <p:cNvSpPr>
            <a:spLocks noChangeArrowheads="1"/>
          </p:cNvSpPr>
          <p:nvPr/>
        </p:nvSpPr>
        <p:spPr bwMode="auto">
          <a:xfrm>
            <a:off x="2195736" y="2132856"/>
            <a:ext cx="4464496" cy="3168352"/>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l-GR"/>
          </a:p>
        </p:txBody>
      </p:sp>
      <p:sp>
        <p:nvSpPr>
          <p:cNvPr id="1027" name="AutoShape 3"/>
          <p:cNvSpPr>
            <a:spLocks noChangeArrowheads="1"/>
          </p:cNvSpPr>
          <p:nvPr/>
        </p:nvSpPr>
        <p:spPr bwMode="auto">
          <a:xfrm rot="17869270" flipH="1">
            <a:off x="5534791" y="2259879"/>
            <a:ext cx="406961" cy="468584"/>
          </a:xfrm>
          <a:prstGeom prst="downArrow">
            <a:avLst>
              <a:gd name="adj1" fmla="val 50000"/>
              <a:gd name="adj2" fmla="val 25000"/>
            </a:avLst>
          </a:prstGeom>
          <a:solidFill>
            <a:srgbClr val="000000"/>
          </a:solidFill>
          <a:ln w="9525">
            <a:solidFill>
              <a:srgbClr val="000000"/>
            </a:solidFill>
            <a:miter lim="800000"/>
            <a:headEnd/>
            <a:tailEnd/>
          </a:ln>
        </p:spPr>
        <p:txBody>
          <a:bodyPr vert="eaVert" wrap="square" lIns="91440" tIns="45720" rIns="91440" bIns="45720" numCol="1" anchor="t" anchorCtr="0" compatLnSpc="1">
            <a:prstTxWarp prst="textNoShape">
              <a:avLst/>
            </a:prstTxWarp>
          </a:bodyPr>
          <a:lstStyle/>
          <a:p>
            <a:endParaRPr lang="el-GR"/>
          </a:p>
        </p:txBody>
      </p:sp>
      <p:sp>
        <p:nvSpPr>
          <p:cNvPr id="1028" name="AutoShape 4"/>
          <p:cNvSpPr>
            <a:spLocks noChangeArrowheads="1"/>
          </p:cNvSpPr>
          <p:nvPr/>
        </p:nvSpPr>
        <p:spPr bwMode="auto">
          <a:xfrm rot="13869369" flipV="1">
            <a:off x="5807863" y="4655067"/>
            <a:ext cx="379798" cy="396810"/>
          </a:xfrm>
          <a:prstGeom prst="downArrow">
            <a:avLst>
              <a:gd name="adj1" fmla="val 50000"/>
              <a:gd name="adj2" fmla="val 25000"/>
            </a:avLst>
          </a:prstGeom>
          <a:solidFill>
            <a:srgbClr val="000000"/>
          </a:solidFill>
          <a:ln w="9525">
            <a:solidFill>
              <a:srgbClr val="000000"/>
            </a:solidFill>
            <a:miter lim="800000"/>
            <a:headEnd/>
            <a:tailEnd/>
          </a:ln>
        </p:spPr>
        <p:txBody>
          <a:bodyPr vert="eaVert" wrap="square" lIns="91440" tIns="45720" rIns="91440" bIns="45720" numCol="1" anchor="t" anchorCtr="0" compatLnSpc="1">
            <a:prstTxWarp prst="textNoShape">
              <a:avLst/>
            </a:prstTxWarp>
          </a:bodyPr>
          <a:lstStyle/>
          <a:p>
            <a:endParaRPr lang="el-GR"/>
          </a:p>
        </p:txBody>
      </p:sp>
      <p:sp>
        <p:nvSpPr>
          <p:cNvPr id="6" name="AutoShape 4"/>
          <p:cNvSpPr>
            <a:spLocks noChangeArrowheads="1"/>
          </p:cNvSpPr>
          <p:nvPr/>
        </p:nvSpPr>
        <p:spPr bwMode="auto">
          <a:xfrm rot="17092857" flipV="1">
            <a:off x="2929221" y="4806475"/>
            <a:ext cx="379798" cy="468812"/>
          </a:xfrm>
          <a:prstGeom prst="downArrow">
            <a:avLst>
              <a:gd name="adj1" fmla="val 50000"/>
              <a:gd name="adj2" fmla="val 25000"/>
            </a:avLst>
          </a:prstGeom>
          <a:solidFill>
            <a:srgbClr val="000000"/>
          </a:solidFill>
          <a:ln w="9525">
            <a:solidFill>
              <a:srgbClr val="000000"/>
            </a:solidFill>
            <a:miter lim="800000"/>
            <a:headEnd/>
            <a:tailEnd/>
          </a:ln>
        </p:spPr>
        <p:txBody>
          <a:bodyPr vert="eaVert" wrap="square" lIns="91440" tIns="45720" rIns="91440" bIns="45720" numCol="1" anchor="t" anchorCtr="0" compatLnSpc="1">
            <a:prstTxWarp prst="textNoShape">
              <a:avLst/>
            </a:prstTxWarp>
          </a:bodyPr>
          <a:lstStyle/>
          <a:p>
            <a:endParaRPr lang="el-GR"/>
          </a:p>
        </p:txBody>
      </p:sp>
      <p:sp>
        <p:nvSpPr>
          <p:cNvPr id="7" name="AutoShape 4"/>
          <p:cNvSpPr>
            <a:spLocks noChangeArrowheads="1"/>
          </p:cNvSpPr>
          <p:nvPr/>
        </p:nvSpPr>
        <p:spPr bwMode="auto">
          <a:xfrm rot="3452032" flipV="1">
            <a:off x="2737593" y="2328515"/>
            <a:ext cx="379798" cy="468812"/>
          </a:xfrm>
          <a:prstGeom prst="downArrow">
            <a:avLst>
              <a:gd name="adj1" fmla="val 50000"/>
              <a:gd name="adj2" fmla="val 25000"/>
            </a:avLst>
          </a:prstGeom>
          <a:solidFill>
            <a:srgbClr val="000000"/>
          </a:solidFill>
          <a:ln w="9525">
            <a:solidFill>
              <a:srgbClr val="000000"/>
            </a:solidFill>
            <a:miter lim="800000"/>
            <a:headEnd/>
            <a:tailEnd/>
          </a:ln>
        </p:spPr>
        <p:txBody>
          <a:bodyPr vert="eaVert" wrap="square" lIns="91440" tIns="45720" rIns="91440" bIns="45720" numCol="1" anchor="t" anchorCtr="0" compatLnSpc="1">
            <a:prstTxWarp prst="textNoShape">
              <a:avLst/>
            </a:prstTxWarp>
          </a:bodyPr>
          <a:lstStyle/>
          <a:p>
            <a:endParaRPr lang="el-GR"/>
          </a:p>
        </p:txBody>
      </p:sp>
      <p:sp>
        <p:nvSpPr>
          <p:cNvPr id="8" name="7 - TextBox"/>
          <p:cNvSpPr txBox="1"/>
          <p:nvPr/>
        </p:nvSpPr>
        <p:spPr>
          <a:xfrm>
            <a:off x="2411760" y="476672"/>
            <a:ext cx="4032448" cy="369332"/>
          </a:xfrm>
          <a:prstGeom prst="rect">
            <a:avLst/>
          </a:prstGeom>
          <a:noFill/>
        </p:spPr>
        <p:txBody>
          <a:bodyPr wrap="square" rtlCol="0">
            <a:spAutoFit/>
          </a:bodyPr>
          <a:lstStyle/>
          <a:p>
            <a:pPr algn="ctr"/>
            <a:r>
              <a:rPr lang="en-US" b="1" dirty="0" smtClean="0"/>
              <a:t>1. Exploring teachers’ knowledge</a:t>
            </a:r>
            <a:endParaRPr lang="el-GR" b="1" dirty="0"/>
          </a:p>
        </p:txBody>
      </p:sp>
      <p:sp>
        <p:nvSpPr>
          <p:cNvPr id="9" name="8 - Βέλος επάνω-κάτω"/>
          <p:cNvSpPr/>
          <p:nvPr/>
        </p:nvSpPr>
        <p:spPr>
          <a:xfrm>
            <a:off x="4283968" y="764704"/>
            <a:ext cx="484632" cy="648072"/>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3" name="12 - TextBox"/>
          <p:cNvSpPr txBox="1"/>
          <p:nvPr/>
        </p:nvSpPr>
        <p:spPr>
          <a:xfrm>
            <a:off x="2843808" y="1484785"/>
            <a:ext cx="3456384" cy="646331"/>
          </a:xfrm>
          <a:prstGeom prst="rect">
            <a:avLst/>
          </a:prstGeom>
          <a:noFill/>
        </p:spPr>
        <p:txBody>
          <a:bodyPr wrap="square" rtlCol="0">
            <a:spAutoFit/>
          </a:bodyPr>
          <a:lstStyle/>
          <a:p>
            <a:pPr algn="ctr"/>
            <a:r>
              <a:rPr lang="en-US" dirty="0" smtClean="0"/>
              <a:t>2. </a:t>
            </a:r>
            <a:r>
              <a:rPr lang="en-US" b="1" dirty="0" smtClean="0"/>
              <a:t>Identifying topics to investigate</a:t>
            </a:r>
            <a:endParaRPr lang="el-GR" b="1" dirty="0"/>
          </a:p>
        </p:txBody>
      </p:sp>
      <p:sp>
        <p:nvSpPr>
          <p:cNvPr id="14" name="13 - TextBox"/>
          <p:cNvSpPr txBox="1"/>
          <p:nvPr/>
        </p:nvSpPr>
        <p:spPr>
          <a:xfrm>
            <a:off x="6660232" y="3573016"/>
            <a:ext cx="1656184" cy="646331"/>
          </a:xfrm>
          <a:prstGeom prst="rect">
            <a:avLst/>
          </a:prstGeom>
          <a:noFill/>
        </p:spPr>
        <p:txBody>
          <a:bodyPr wrap="square" rtlCol="0">
            <a:spAutoFit/>
          </a:bodyPr>
          <a:lstStyle/>
          <a:p>
            <a:pPr algn="ctr"/>
            <a:r>
              <a:rPr lang="en-US" dirty="0" smtClean="0"/>
              <a:t>3. </a:t>
            </a:r>
            <a:r>
              <a:rPr lang="en-US" b="1" dirty="0" smtClean="0"/>
              <a:t>Exploring a topic</a:t>
            </a:r>
            <a:endParaRPr lang="el-GR" b="1" dirty="0"/>
          </a:p>
        </p:txBody>
      </p:sp>
      <p:sp>
        <p:nvSpPr>
          <p:cNvPr id="16" name="15 - Βέλος επάνω-κάτω"/>
          <p:cNvSpPr/>
          <p:nvPr/>
        </p:nvSpPr>
        <p:spPr>
          <a:xfrm>
            <a:off x="4211960" y="5805264"/>
            <a:ext cx="484632" cy="648072"/>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7" name="16 - TextBox"/>
          <p:cNvSpPr txBox="1"/>
          <p:nvPr/>
        </p:nvSpPr>
        <p:spPr>
          <a:xfrm>
            <a:off x="2843808" y="6525344"/>
            <a:ext cx="5688632" cy="369332"/>
          </a:xfrm>
          <a:prstGeom prst="rect">
            <a:avLst/>
          </a:prstGeom>
          <a:noFill/>
        </p:spPr>
        <p:txBody>
          <a:bodyPr wrap="square" rtlCol="0">
            <a:spAutoFit/>
          </a:bodyPr>
          <a:lstStyle/>
          <a:p>
            <a:pPr algn="ctr"/>
            <a:r>
              <a:rPr lang="en-US" b="1" dirty="0" smtClean="0"/>
              <a:t>6. Resources for the </a:t>
            </a:r>
            <a:r>
              <a:rPr lang="en-US" b="1" smtClean="0"/>
              <a:t>trainer    -         </a:t>
            </a:r>
            <a:r>
              <a:rPr lang="en-US" sz="1400" b="1" i="1" smtClean="0"/>
              <a:t>James</a:t>
            </a:r>
            <a:r>
              <a:rPr lang="en-US" sz="1400" b="1" i="1" dirty="0" smtClean="0"/>
              <a:t>,  2001: 50</a:t>
            </a:r>
            <a:endParaRPr lang="el-GR" sz="1400" b="1" i="1" dirty="0"/>
          </a:p>
        </p:txBody>
      </p:sp>
      <p:sp>
        <p:nvSpPr>
          <p:cNvPr id="18" name="17 - TextBox"/>
          <p:cNvSpPr txBox="1"/>
          <p:nvPr/>
        </p:nvSpPr>
        <p:spPr>
          <a:xfrm>
            <a:off x="2771800" y="5373216"/>
            <a:ext cx="3528392" cy="369332"/>
          </a:xfrm>
          <a:prstGeom prst="rect">
            <a:avLst/>
          </a:prstGeom>
          <a:noFill/>
        </p:spPr>
        <p:txBody>
          <a:bodyPr wrap="square" rtlCol="0">
            <a:spAutoFit/>
          </a:bodyPr>
          <a:lstStyle/>
          <a:p>
            <a:pPr algn="ctr"/>
            <a:r>
              <a:rPr lang="en-US" dirty="0" smtClean="0"/>
              <a:t>4. </a:t>
            </a:r>
            <a:r>
              <a:rPr lang="en-US" b="1" dirty="0" smtClean="0"/>
              <a:t>Investigating in class</a:t>
            </a:r>
            <a:endParaRPr lang="el-GR" b="1" dirty="0"/>
          </a:p>
        </p:txBody>
      </p:sp>
      <p:sp>
        <p:nvSpPr>
          <p:cNvPr id="19" name="18 - TextBox"/>
          <p:cNvSpPr txBox="1"/>
          <p:nvPr/>
        </p:nvSpPr>
        <p:spPr>
          <a:xfrm>
            <a:off x="251520" y="3501008"/>
            <a:ext cx="1728192" cy="646331"/>
          </a:xfrm>
          <a:prstGeom prst="rect">
            <a:avLst/>
          </a:prstGeom>
          <a:noFill/>
        </p:spPr>
        <p:txBody>
          <a:bodyPr wrap="square" rtlCol="0">
            <a:spAutoFit/>
          </a:bodyPr>
          <a:lstStyle/>
          <a:p>
            <a:pPr algn="ctr"/>
            <a:r>
              <a:rPr lang="en-US" dirty="0" smtClean="0"/>
              <a:t>5. </a:t>
            </a:r>
            <a:r>
              <a:rPr lang="en-US" b="1" dirty="0" smtClean="0"/>
              <a:t>Evaluating learning</a:t>
            </a:r>
            <a:endParaRPr lang="el-GR" b="1" dirty="0"/>
          </a:p>
        </p:txBody>
      </p:sp>
      <p:sp>
        <p:nvSpPr>
          <p:cNvPr id="21" name="20 - TextBox"/>
          <p:cNvSpPr txBox="1"/>
          <p:nvPr/>
        </p:nvSpPr>
        <p:spPr>
          <a:xfrm>
            <a:off x="0" y="0"/>
            <a:ext cx="8748464" cy="369332"/>
          </a:xfrm>
          <a:prstGeom prst="rect">
            <a:avLst/>
          </a:prstGeom>
          <a:noFill/>
        </p:spPr>
        <p:txBody>
          <a:bodyPr wrap="square" rtlCol="0">
            <a:spAutoFit/>
          </a:bodyPr>
          <a:lstStyle/>
          <a:p>
            <a:r>
              <a:rPr lang="en-US" b="1" dirty="0" smtClean="0"/>
              <a:t>The investigating cycle in Teachers in Action</a:t>
            </a:r>
            <a:endParaRPr lang="el-GR"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dirty="0" smtClean="0"/>
              <a:t>Action Research</a:t>
            </a:r>
            <a:br>
              <a:rPr lang="en-US" dirty="0" smtClean="0"/>
            </a:br>
            <a:r>
              <a:rPr lang="en-US" dirty="0" smtClean="0"/>
              <a:t>Potential</a:t>
            </a:r>
            <a:endParaRPr lang="el-GR" dirty="0"/>
          </a:p>
        </p:txBody>
      </p:sp>
      <p:sp>
        <p:nvSpPr>
          <p:cNvPr id="3" name="2 - Θέση περιεχομένου"/>
          <p:cNvSpPr>
            <a:spLocks noGrp="1"/>
          </p:cNvSpPr>
          <p:nvPr>
            <p:ph idx="1"/>
          </p:nvPr>
        </p:nvSpPr>
        <p:spPr/>
        <p:txBody>
          <a:bodyPr/>
          <a:lstStyle/>
          <a:p>
            <a:pPr>
              <a:buNone/>
            </a:pPr>
            <a:r>
              <a:rPr lang="en-US" dirty="0" smtClean="0"/>
              <a:t>    Increasingly both professional researchers and classroom teachers are becoming involved in pragmatically – tooted research ‘at the chalk face’. Typically these research projects are designed to find answers to quite small-scale, specific problems…when carried out by teachers they are a prime tool for teacher development (</a:t>
            </a:r>
            <a:r>
              <a:rPr lang="en-US" dirty="0" err="1" smtClean="0"/>
              <a:t>Maley</a:t>
            </a:r>
            <a:r>
              <a:rPr lang="en-US" dirty="0" smtClean="0"/>
              <a:t>, 1991 : 29).</a:t>
            </a: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dirty="0" smtClean="0"/>
              <a:t>Action Research</a:t>
            </a:r>
            <a:br>
              <a:rPr lang="en-US" dirty="0" smtClean="0"/>
            </a:br>
            <a:r>
              <a:rPr lang="en-US" dirty="0" smtClean="0"/>
              <a:t>Aims &amp; Nature</a:t>
            </a:r>
            <a:endParaRPr lang="el-GR" dirty="0"/>
          </a:p>
        </p:txBody>
      </p:sp>
      <p:sp>
        <p:nvSpPr>
          <p:cNvPr id="3" name="2 - Θέση περιεχομένου"/>
          <p:cNvSpPr>
            <a:spLocks noGrp="1"/>
          </p:cNvSpPr>
          <p:nvPr>
            <p:ph idx="1"/>
          </p:nvPr>
        </p:nvSpPr>
        <p:spPr/>
        <p:txBody>
          <a:bodyPr>
            <a:normAutofit lnSpcReduction="10000"/>
          </a:bodyPr>
          <a:lstStyle/>
          <a:p>
            <a:r>
              <a:rPr lang="en-US" dirty="0" smtClean="0"/>
              <a:t> the systematic study of attempts to improve educational practice by groups of participants by means of their own practical actions and by means of their own reflection upon the effects of those actions (</a:t>
            </a:r>
            <a:r>
              <a:rPr lang="en-US" dirty="0" err="1" smtClean="0"/>
              <a:t>Ebbut</a:t>
            </a:r>
            <a:r>
              <a:rPr lang="en-US" dirty="0" smtClean="0"/>
              <a:t>, cited in Hopkins 1985: 32).</a:t>
            </a:r>
          </a:p>
          <a:p>
            <a:r>
              <a:rPr lang="en-US" dirty="0" smtClean="0"/>
              <a:t>small –scale intervention in the functioning of the real world and a close examination of the effects of such intervention (</a:t>
            </a:r>
            <a:r>
              <a:rPr lang="en-US" dirty="0" err="1" smtClean="0"/>
              <a:t>Hasley</a:t>
            </a:r>
            <a:r>
              <a:rPr lang="en-US" dirty="0" smtClean="0"/>
              <a:t>, cited in Bell et al., 1985: 41).</a:t>
            </a: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Key Terms</a:t>
            </a:r>
            <a:endParaRPr lang="el-GR" dirty="0"/>
          </a:p>
        </p:txBody>
      </p:sp>
      <p:sp>
        <p:nvSpPr>
          <p:cNvPr id="3" name="2 - Θέση περιεχομένου"/>
          <p:cNvSpPr>
            <a:spLocks noGrp="1"/>
          </p:cNvSpPr>
          <p:nvPr>
            <p:ph idx="1"/>
          </p:nvPr>
        </p:nvSpPr>
        <p:spPr/>
        <p:txBody>
          <a:bodyPr/>
          <a:lstStyle/>
          <a:p>
            <a:r>
              <a:rPr lang="en-US" dirty="0" smtClean="0"/>
              <a:t>systematic;</a:t>
            </a:r>
          </a:p>
          <a:p>
            <a:r>
              <a:rPr lang="en-US" dirty="0" smtClean="0"/>
              <a:t>improve educational practice;</a:t>
            </a:r>
          </a:p>
          <a:p>
            <a:r>
              <a:rPr lang="en-US" dirty="0" smtClean="0"/>
              <a:t>groups of participants;</a:t>
            </a:r>
          </a:p>
          <a:p>
            <a:r>
              <a:rPr lang="en-US" dirty="0" smtClean="0"/>
              <a:t>practical actions;</a:t>
            </a:r>
          </a:p>
          <a:p>
            <a:r>
              <a:rPr lang="en-US" dirty="0" smtClean="0"/>
              <a:t>small-scale;</a:t>
            </a:r>
          </a:p>
          <a:p>
            <a:r>
              <a:rPr lang="en-US" dirty="0" smtClean="0"/>
              <a:t>real world,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dirty="0" smtClean="0"/>
              <a:t>Key Features &amp; Benefits </a:t>
            </a:r>
            <a:br>
              <a:rPr lang="en-US" dirty="0" smtClean="0"/>
            </a:br>
            <a:r>
              <a:rPr lang="en-US" dirty="0" smtClean="0"/>
              <a:t>of Action Research</a:t>
            </a:r>
            <a:endParaRPr lang="el-GR" dirty="0"/>
          </a:p>
        </p:txBody>
      </p:sp>
      <p:sp>
        <p:nvSpPr>
          <p:cNvPr id="3" name="2 - Θέση περιεχομένου"/>
          <p:cNvSpPr>
            <a:spLocks noGrp="1"/>
          </p:cNvSpPr>
          <p:nvPr>
            <p:ph idx="1"/>
          </p:nvPr>
        </p:nvSpPr>
        <p:spPr/>
        <p:txBody>
          <a:bodyPr>
            <a:normAutofit/>
          </a:bodyPr>
          <a:lstStyle/>
          <a:p>
            <a:r>
              <a:rPr lang="en-US" dirty="0"/>
              <a:t>t</a:t>
            </a:r>
            <a:r>
              <a:rPr lang="en-US" dirty="0" smtClean="0"/>
              <a:t>he teacher as protagonist;</a:t>
            </a:r>
          </a:p>
          <a:p>
            <a:r>
              <a:rPr lang="en-US" dirty="0" smtClean="0"/>
              <a:t>teachers collaborate with colleagues;</a:t>
            </a:r>
          </a:p>
          <a:p>
            <a:r>
              <a:rPr lang="en-US" dirty="0" smtClean="0"/>
              <a:t>teachers improving practice;</a:t>
            </a:r>
          </a:p>
          <a:p>
            <a:r>
              <a:rPr lang="en-US" dirty="0" smtClean="0"/>
              <a:t>investigating by simple means;</a:t>
            </a:r>
          </a:p>
          <a:p>
            <a:r>
              <a:rPr lang="en-US" dirty="0" smtClean="0"/>
              <a:t>“small is beautiful”: being realistic;</a:t>
            </a:r>
          </a:p>
          <a:p>
            <a:r>
              <a:rPr lang="en-US" dirty="0" smtClean="0"/>
              <a:t>being systematic;</a:t>
            </a:r>
          </a:p>
          <a:p>
            <a:r>
              <a:rPr lang="en-US" dirty="0" smtClean="0"/>
              <a:t>the results of investigating are shared;</a:t>
            </a:r>
          </a:p>
          <a:p>
            <a:r>
              <a:rPr lang="en-US" dirty="0" smtClean="0"/>
              <a:t>teachers as reformers.</a:t>
            </a:r>
          </a:p>
          <a:p>
            <a:endParaRPr lang="en-US" dirty="0" smtClean="0"/>
          </a:p>
          <a:p>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A Practical Example</a:t>
            </a:r>
            <a:endParaRPr lang="el-GR" dirty="0"/>
          </a:p>
        </p:txBody>
      </p:sp>
      <p:sp>
        <p:nvSpPr>
          <p:cNvPr id="3" name="2 - Θέση περιεχομένου"/>
          <p:cNvSpPr>
            <a:spLocks noGrp="1"/>
          </p:cNvSpPr>
          <p:nvPr>
            <p:ph idx="1"/>
          </p:nvPr>
        </p:nvSpPr>
        <p:spPr/>
        <p:txBody>
          <a:bodyPr/>
          <a:lstStyle/>
          <a:p>
            <a:r>
              <a:rPr lang="en-US" dirty="0" smtClean="0"/>
              <a:t>identifying topics to investigate;</a:t>
            </a:r>
          </a:p>
          <a:p>
            <a:r>
              <a:rPr lang="en-US" dirty="0" smtClean="0"/>
              <a:t>exploring a topic;</a:t>
            </a:r>
          </a:p>
          <a:p>
            <a:r>
              <a:rPr lang="en-US" dirty="0" smtClean="0"/>
              <a:t>investigating in class;</a:t>
            </a:r>
          </a:p>
          <a:p>
            <a:r>
              <a:rPr lang="en-US" dirty="0" smtClean="0"/>
              <a:t>evaluating learning.</a:t>
            </a:r>
          </a:p>
          <a:p>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References</a:t>
            </a:r>
            <a:endParaRPr lang="el-GR" dirty="0"/>
          </a:p>
        </p:txBody>
      </p:sp>
      <p:sp>
        <p:nvSpPr>
          <p:cNvPr id="3" name="2 - Θέση περιεχομένου"/>
          <p:cNvSpPr>
            <a:spLocks noGrp="1"/>
          </p:cNvSpPr>
          <p:nvPr>
            <p:ph idx="1"/>
          </p:nvPr>
        </p:nvSpPr>
        <p:spPr/>
        <p:txBody>
          <a:bodyPr>
            <a:normAutofit fontScale="85000" lnSpcReduction="20000"/>
          </a:bodyPr>
          <a:lstStyle/>
          <a:p>
            <a:r>
              <a:rPr lang="en-US" dirty="0" smtClean="0"/>
              <a:t>Bell, J., Bush, T. , Fox, A., </a:t>
            </a:r>
            <a:r>
              <a:rPr lang="en-US" dirty="0" err="1" smtClean="0"/>
              <a:t>Goodey</a:t>
            </a:r>
            <a:r>
              <a:rPr lang="en-US" dirty="0" smtClean="0"/>
              <a:t>, J.  and </a:t>
            </a:r>
            <a:r>
              <a:rPr lang="en-US" dirty="0" err="1" smtClean="0"/>
              <a:t>Goulding</a:t>
            </a:r>
            <a:r>
              <a:rPr lang="en-US" dirty="0" smtClean="0"/>
              <a:t>, S. (EDS.) (1984). </a:t>
            </a:r>
            <a:r>
              <a:rPr lang="en-US" i="1" dirty="0" smtClean="0"/>
              <a:t>Conducting Small – Scale Investigation in Educational Management</a:t>
            </a:r>
            <a:r>
              <a:rPr lang="en-US" dirty="0" smtClean="0"/>
              <a:t>. London: Paul Chapman Publishing in association with the Open University.</a:t>
            </a:r>
          </a:p>
          <a:p>
            <a:r>
              <a:rPr lang="en-US" dirty="0" smtClean="0"/>
              <a:t>Hopkins, D. (1985). a Teacher’s Guide to Classroom Research. Milton Keynes: Open University Press.</a:t>
            </a:r>
          </a:p>
          <a:p>
            <a:r>
              <a:rPr lang="en-US" dirty="0" smtClean="0"/>
              <a:t>James, P. (2001). </a:t>
            </a:r>
            <a:r>
              <a:rPr lang="en-US" i="1" dirty="0" smtClean="0"/>
              <a:t>Teachers in Action. </a:t>
            </a:r>
            <a:r>
              <a:rPr lang="en-US" dirty="0" smtClean="0"/>
              <a:t>Cambridge: Cambridge University Press.</a:t>
            </a:r>
          </a:p>
          <a:p>
            <a:r>
              <a:rPr lang="en-US" dirty="0" err="1" smtClean="0"/>
              <a:t>Maley</a:t>
            </a:r>
            <a:r>
              <a:rPr lang="en-US" dirty="0" smtClean="0"/>
              <a:t>, A. (1991). Classroom Practice: An Overview. In Bowers &amp; </a:t>
            </a:r>
            <a:r>
              <a:rPr lang="en-US" dirty="0" err="1" smtClean="0"/>
              <a:t>Brumfit</a:t>
            </a:r>
            <a:r>
              <a:rPr lang="en-US" dirty="0" smtClean="0"/>
              <a:t>, C. (</a:t>
            </a:r>
            <a:r>
              <a:rPr lang="en-US" dirty="0" err="1" smtClean="0"/>
              <a:t>eds</a:t>
            </a:r>
            <a:r>
              <a:rPr lang="en-US" dirty="0" smtClean="0"/>
              <a:t>) (1991). </a:t>
            </a:r>
            <a:r>
              <a:rPr lang="en-US" i="1" dirty="0" smtClean="0"/>
              <a:t>Applied Linguistics and English Language Teaching</a:t>
            </a:r>
            <a:r>
              <a:rPr lang="en-US" dirty="0" smtClean="0"/>
              <a:t>. Review of ELT, 2.1 London: Modern English Publications in association with the British Council.</a:t>
            </a:r>
          </a:p>
          <a:p>
            <a:endParaRPr lang="en-US" dirty="0" smtClean="0"/>
          </a:p>
          <a:p>
            <a:endParaRPr lang="el-G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Λειτουργική μονάδα">
  <a:themeElements>
    <a:clrScheme name="Λειτουργική μονάδα">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Λειτουργική μονάδα">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Λειτουργική μονάδα">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136</TotalTime>
  <Words>443</Words>
  <Application>Microsoft Office PowerPoint</Application>
  <PresentationFormat>Προβολή στην οθόνη (4:3)</PresentationFormat>
  <Paragraphs>41</Paragraphs>
  <Slides>9</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9</vt:i4>
      </vt:variant>
    </vt:vector>
  </HeadingPairs>
  <TitlesOfParts>
    <vt:vector size="10" baseType="lpstr">
      <vt:lpstr>Λειτουργική μονάδα</vt:lpstr>
      <vt:lpstr>Investigation &amp; Action Research</vt:lpstr>
      <vt:lpstr>Investigating</vt:lpstr>
      <vt:lpstr>Διαφάνεια 3</vt:lpstr>
      <vt:lpstr>Action Research Potential</vt:lpstr>
      <vt:lpstr>Action Research Aims &amp; Nature</vt:lpstr>
      <vt:lpstr>Key Terms</vt:lpstr>
      <vt:lpstr>Key Features &amp; Benefits  of Action Research</vt:lpstr>
      <vt:lpstr>A Practical Example</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Investigation &amp; Action Research</dc:title>
  <dc:creator>dell</dc:creator>
  <cp:lastModifiedBy>dell</cp:lastModifiedBy>
  <cp:revision>18</cp:revision>
  <dcterms:created xsi:type="dcterms:W3CDTF">2014-10-08T16:11:23Z</dcterms:created>
  <dcterms:modified xsi:type="dcterms:W3CDTF">2014-10-08T18:27:55Z</dcterms:modified>
</cp:coreProperties>
</file>