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07" autoAdjust="0"/>
  </p:normalViewPr>
  <p:slideViewPr>
    <p:cSldViewPr>
      <p:cViewPr>
        <p:scale>
          <a:sx n="89" d="100"/>
          <a:sy n="89" d="100"/>
        </p:scale>
        <p:origin x="-906" y="5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667042-EF63-42DC-AC4B-8DB566D01086}" type="datetimeFigureOut">
              <a:rPr lang="el-GR" smtClean="0"/>
              <a:pPr/>
              <a:t>15/10/2014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C6ED8-5EDB-4EAD-B129-004935D7D9D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3AC6ED8-5EDB-4EAD-B129-004935D7D9D2}" type="slidenum">
              <a:rPr lang="el-GR" smtClean="0"/>
              <a:pPr/>
              <a:t>26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7DD343D0-E5CF-42D0-AEB9-23C655AE1FD6}"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7DD343D0-E5CF-42D0-AEB9-23C655AE1FD6}"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DD343D0-E5CF-42D0-AEB9-23C655AE1FD6}"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3671B84-365A-4CC2-A29F-DA3251546751}" type="datetimeFigureOut">
              <a:rPr lang="el-GR" smtClean="0"/>
              <a:pPr/>
              <a:t>15/10/2014</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7DD343D0-E5CF-42D0-AEB9-23C655AE1FD6}"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3671B84-365A-4CC2-A29F-DA3251546751}" type="datetimeFigureOut">
              <a:rPr lang="el-GR" smtClean="0"/>
              <a:pPr/>
              <a:t>15/10/2014</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D343D0-E5CF-42D0-AEB9-23C655AE1FD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spd="slow">
    <p:wipe dir="r"/>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n-US" smtClean="0"/>
              <a:t>Basic theoretical </a:t>
            </a:r>
            <a:r>
              <a:rPr lang="en-US" dirty="0" smtClean="0"/>
              <a:t>concerns</a:t>
            </a:r>
          </a:p>
          <a:p>
            <a:endParaRPr lang="el-GR" dirty="0"/>
          </a:p>
        </p:txBody>
      </p:sp>
      <p:sp>
        <p:nvSpPr>
          <p:cNvPr id="2" name="1 - Τίτλος"/>
          <p:cNvSpPr>
            <a:spLocks noGrp="1"/>
          </p:cNvSpPr>
          <p:nvPr>
            <p:ph type="ctrTitle"/>
          </p:nvPr>
        </p:nvSpPr>
        <p:spPr/>
        <p:txBody>
          <a:bodyPr/>
          <a:lstStyle/>
          <a:p>
            <a:r>
              <a:rPr lang="en-US" dirty="0" smtClean="0"/>
              <a:t>Research in Education</a:t>
            </a:r>
            <a:endParaRPr lang="el-GR" dirty="0"/>
          </a:p>
        </p:txBody>
      </p:sp>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Epistemological Assumptions</a:t>
            </a:r>
            <a:endParaRPr lang="el-GR" dirty="0"/>
          </a:p>
        </p:txBody>
      </p:sp>
      <p:sp>
        <p:nvSpPr>
          <p:cNvPr id="3" name="2 - Θέση περιεχομένου"/>
          <p:cNvSpPr>
            <a:spLocks noGrp="1"/>
          </p:cNvSpPr>
          <p:nvPr>
            <p:ph sz="quarter" idx="1"/>
          </p:nvPr>
        </p:nvSpPr>
        <p:spPr/>
        <p:txBody>
          <a:bodyPr/>
          <a:lstStyle/>
          <a:p>
            <a:pPr>
              <a:buNone/>
            </a:pPr>
            <a:r>
              <a:rPr lang="en-US" dirty="0" smtClean="0"/>
              <a:t>Epistemology is the theory of learning , “the relationship between the knower and the known” (</a:t>
            </a:r>
            <a:r>
              <a:rPr lang="en-US" dirty="0" err="1" smtClean="0"/>
              <a:t>Guba</a:t>
            </a:r>
            <a:r>
              <a:rPr lang="en-US" dirty="0" smtClean="0"/>
              <a:t> &amp; Lincoln, 1985: 159) and the way it is dealt with is determined by the way the ontological question has been answered.</a:t>
            </a:r>
            <a:endParaRPr lang="el-GR" dirty="0"/>
          </a:p>
        </p:txBody>
      </p:sp>
    </p:spTree>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Epistemological Assumptions</a:t>
            </a:r>
            <a:br>
              <a:rPr lang="en-US" dirty="0" smtClean="0"/>
            </a:br>
            <a:r>
              <a:rPr lang="en-US" dirty="0" smtClean="0"/>
              <a:t>The scientific paradigm</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Reality depends on forces outside the individual, therefore research can lead to an objective kind of knowledge that is beyond criticism (May, 1997).</a:t>
            </a:r>
          </a:p>
          <a:p>
            <a:pPr>
              <a:buNone/>
            </a:pPr>
            <a:endParaRPr lang="en-US" dirty="0" smtClean="0"/>
          </a:p>
          <a:p>
            <a:pPr>
              <a:buNone/>
            </a:pPr>
            <a:r>
              <a:rPr lang="en-US" dirty="0" smtClean="0"/>
              <a:t>Human </a:t>
            </a:r>
            <a:r>
              <a:rPr lang="en-US" dirty="0" err="1" smtClean="0"/>
              <a:t>behaviour</a:t>
            </a:r>
            <a:r>
              <a:rPr lang="en-US" dirty="0" smtClean="0"/>
              <a:t> can be explained in the same way as the </a:t>
            </a:r>
            <a:r>
              <a:rPr lang="en-US" dirty="0" err="1" smtClean="0"/>
              <a:t>behaviour</a:t>
            </a:r>
            <a:r>
              <a:rPr lang="en-US" dirty="0" smtClean="0"/>
              <a:t> of matter can be explained in social sciences. Thus, human </a:t>
            </a:r>
            <a:r>
              <a:rPr lang="en-US" dirty="0" err="1" smtClean="0"/>
              <a:t>behaviour</a:t>
            </a:r>
            <a:r>
              <a:rPr lang="en-US" dirty="0" smtClean="0"/>
              <a:t> can be explained in the same way as the </a:t>
            </a:r>
            <a:r>
              <a:rPr lang="en-US" dirty="0" err="1" smtClean="0"/>
              <a:t>behaviour</a:t>
            </a:r>
            <a:r>
              <a:rPr lang="en-US" dirty="0" smtClean="0"/>
              <a:t> of matter is explained in natural sciences (</a:t>
            </a:r>
            <a:r>
              <a:rPr lang="en-US" dirty="0" err="1" smtClean="0"/>
              <a:t>reseracher’s</a:t>
            </a:r>
            <a:r>
              <a:rPr lang="en-US" dirty="0" smtClean="0"/>
              <a:t> purpose: observe, measure, outcome explanation).</a:t>
            </a:r>
            <a:endParaRPr lang="el-GR" dirty="0"/>
          </a:p>
        </p:txBody>
      </p:sp>
    </p:spTree>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Epistemological Assumptions</a:t>
            </a:r>
            <a:br>
              <a:rPr lang="en-US" dirty="0" smtClean="0"/>
            </a:br>
            <a:r>
              <a:rPr lang="en-US" dirty="0" smtClean="0"/>
              <a:t>The scientific paradigm</a:t>
            </a:r>
            <a:endParaRPr lang="el-GR" dirty="0"/>
          </a:p>
        </p:txBody>
      </p:sp>
      <p:sp>
        <p:nvSpPr>
          <p:cNvPr id="3" name="2 - Θέση περιεχομένου"/>
          <p:cNvSpPr>
            <a:spLocks noGrp="1"/>
          </p:cNvSpPr>
          <p:nvPr>
            <p:ph sz="quarter" idx="1"/>
          </p:nvPr>
        </p:nvSpPr>
        <p:spPr/>
        <p:txBody>
          <a:bodyPr>
            <a:normAutofit/>
          </a:bodyPr>
          <a:lstStyle/>
          <a:p>
            <a:pPr>
              <a:lnSpc>
                <a:spcPct val="200000"/>
              </a:lnSpc>
              <a:buNone/>
            </a:pPr>
            <a:r>
              <a:rPr lang="en-US" sz="2800" dirty="0" smtClean="0"/>
              <a:t>Social </a:t>
            </a:r>
            <a:r>
              <a:rPr lang="en-US" sz="2800" dirty="0" err="1" smtClean="0"/>
              <a:t>reserachers</a:t>
            </a:r>
            <a:r>
              <a:rPr lang="en-US" sz="2800" dirty="0" smtClean="0"/>
              <a:t> believe that if the correct method is followed and information is gathered in a scientific way, they cannot be accused of being subjective or biased - “inquiry can be both objective and value free” (</a:t>
            </a:r>
            <a:r>
              <a:rPr lang="en-US" sz="2800" dirty="0" err="1" smtClean="0"/>
              <a:t>Guba</a:t>
            </a:r>
            <a:r>
              <a:rPr lang="en-US" sz="2800" dirty="0" smtClean="0"/>
              <a:t> &amp; Lincoln, 1991:163).</a:t>
            </a:r>
            <a:endParaRPr lang="el-GR" sz="2800" dirty="0"/>
          </a:p>
        </p:txBody>
      </p:sp>
    </p:spTree>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Epistemological Assumptions</a:t>
            </a:r>
            <a:br>
              <a:rPr lang="en-US" dirty="0" smtClean="0"/>
            </a:br>
            <a:r>
              <a:rPr lang="en-US" dirty="0" smtClean="0"/>
              <a:t>The interpretive paradigm</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View of knowledge of the social world as a human </a:t>
            </a:r>
            <a:r>
              <a:rPr lang="en-US" dirty="0" err="1" smtClean="0"/>
              <a:t>ocontruction</a:t>
            </a:r>
            <a:r>
              <a:rPr lang="en-US" dirty="0" smtClean="0"/>
              <a:t> rather than as a mirror of some independent reality.</a:t>
            </a:r>
          </a:p>
          <a:p>
            <a:pPr>
              <a:buNone/>
            </a:pPr>
            <a:endParaRPr lang="en-US" dirty="0" smtClean="0"/>
          </a:p>
          <a:p>
            <a:pPr>
              <a:buNone/>
            </a:pPr>
            <a:r>
              <a:rPr lang="en-US" dirty="0" smtClean="0"/>
              <a:t>The “objective” measurement of social phenomena does not exist.</a:t>
            </a:r>
          </a:p>
          <a:p>
            <a:pPr>
              <a:buNone/>
            </a:pPr>
            <a:endParaRPr lang="en-US" dirty="0" smtClean="0"/>
          </a:p>
          <a:p>
            <a:pPr>
              <a:buNone/>
            </a:pPr>
            <a:r>
              <a:rPr lang="en-US" dirty="0" smtClean="0"/>
              <a:t>Knowledge is of  a more “subjective”, “spiritual” and “transcendental” kind (Cohen &amp; </a:t>
            </a:r>
            <a:r>
              <a:rPr lang="en-US" dirty="0" err="1" smtClean="0"/>
              <a:t>Manion</a:t>
            </a:r>
            <a:r>
              <a:rPr lang="en-US" dirty="0" smtClean="0"/>
              <a:t>, 1985: 7) that arises out of a perception and illumination that can only come from personal experience.</a:t>
            </a:r>
            <a:endParaRPr lang="el-GR" dirty="0"/>
          </a:p>
        </p:txBody>
      </p:sp>
    </p:spTree>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Epistemological Assumptions</a:t>
            </a:r>
            <a:br>
              <a:rPr lang="en-US" dirty="0" smtClean="0"/>
            </a:br>
            <a:r>
              <a:rPr lang="en-US" dirty="0" smtClean="0"/>
              <a:t>The interpretive paradigm</a:t>
            </a:r>
            <a:endParaRPr lang="el-GR" dirty="0"/>
          </a:p>
        </p:txBody>
      </p:sp>
      <p:sp>
        <p:nvSpPr>
          <p:cNvPr id="3" name="2 - Θέση περιεχομένου"/>
          <p:cNvSpPr>
            <a:spLocks noGrp="1"/>
          </p:cNvSpPr>
          <p:nvPr>
            <p:ph sz="quarter" idx="1"/>
          </p:nvPr>
        </p:nvSpPr>
        <p:spPr/>
        <p:txBody>
          <a:bodyPr>
            <a:normAutofit/>
          </a:bodyPr>
          <a:lstStyle/>
          <a:p>
            <a:pPr>
              <a:lnSpc>
                <a:spcPct val="200000"/>
              </a:lnSpc>
              <a:buNone/>
            </a:pPr>
            <a:r>
              <a:rPr lang="en-US" sz="2800" dirty="0" smtClean="0"/>
              <a:t>It is impossible for the social world to be maintained in its “natural state” undisturbed by the researcher.</a:t>
            </a:r>
          </a:p>
          <a:p>
            <a:pPr>
              <a:lnSpc>
                <a:spcPct val="200000"/>
              </a:lnSpc>
              <a:buNone/>
            </a:pPr>
            <a:r>
              <a:rPr lang="en-US" sz="2800" dirty="0" smtClean="0"/>
              <a:t>The enquirer cannot be separated from the enquired information which makes the inquiry value –laden.</a:t>
            </a:r>
            <a:endParaRPr lang="el-GR" sz="2800" dirty="0"/>
          </a:p>
        </p:txBody>
      </p:sp>
    </p:spTree>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Methodology</a:t>
            </a:r>
            <a:br>
              <a:rPr lang="en-US" dirty="0" smtClean="0"/>
            </a:br>
            <a:r>
              <a:rPr lang="en-US" dirty="0" smtClean="0"/>
              <a:t>The scientific paradigm</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Methodological issues:</a:t>
            </a:r>
          </a:p>
          <a:p>
            <a:pPr>
              <a:buNone/>
            </a:pPr>
            <a:r>
              <a:rPr lang="en-US" dirty="0" smtClean="0"/>
              <a:t>“the concepts themselves, their measurement and the identification of the underlying themes” (</a:t>
            </a:r>
            <a:r>
              <a:rPr lang="en-US" dirty="0" err="1" smtClean="0"/>
              <a:t>Burrrel</a:t>
            </a:r>
            <a:r>
              <a:rPr lang="en-US" dirty="0" smtClean="0"/>
              <a:t> &amp; Morgan in Cohen &amp; </a:t>
            </a:r>
            <a:r>
              <a:rPr lang="en-US" dirty="0" err="1" smtClean="0"/>
              <a:t>Manion</a:t>
            </a:r>
            <a:r>
              <a:rPr lang="en-US" dirty="0" smtClean="0"/>
              <a:t>, 2000: 9).</a:t>
            </a:r>
          </a:p>
          <a:p>
            <a:pPr>
              <a:buNone/>
            </a:pPr>
            <a:r>
              <a:rPr lang="en-US" dirty="0" smtClean="0"/>
              <a:t>Researchers follow a quantitative approach :</a:t>
            </a:r>
          </a:p>
          <a:p>
            <a:r>
              <a:rPr lang="en-US" dirty="0" smtClean="0"/>
              <a:t>empirical materials (</a:t>
            </a:r>
            <a:r>
              <a:rPr lang="en-US" dirty="0" err="1" smtClean="0"/>
              <a:t>e,g</a:t>
            </a:r>
            <a:r>
              <a:rPr lang="en-US" dirty="0" smtClean="0"/>
              <a:t> observation)</a:t>
            </a:r>
          </a:p>
          <a:p>
            <a:r>
              <a:rPr lang="en-US" dirty="0" smtClean="0"/>
              <a:t>representation based on mathematical models, statistical tables, graphs.</a:t>
            </a:r>
            <a:endParaRPr lang="el-GR" dirty="0"/>
          </a:p>
        </p:txBody>
      </p:sp>
    </p:spTree>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Methodology</a:t>
            </a:r>
            <a:br>
              <a:rPr lang="en-US" dirty="0" smtClean="0"/>
            </a:br>
            <a:r>
              <a:rPr lang="en-US" dirty="0" smtClean="0"/>
              <a:t>The interpretive paradigm</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Investigation  is concerned more with the individual or unique experience than with generalities.</a:t>
            </a:r>
          </a:p>
          <a:p>
            <a:pPr>
              <a:buNone/>
            </a:pPr>
            <a:r>
              <a:rPr lang="en-US" dirty="0" smtClean="0"/>
              <a:t>Researchers adopt a qualitative approach which directs their attention to the specifics of particular cases.</a:t>
            </a:r>
          </a:p>
          <a:p>
            <a:pPr>
              <a:buNone/>
            </a:pPr>
            <a:r>
              <a:rPr lang="en-US" dirty="0" smtClean="0"/>
              <a:t>They use softer, interpretative methods such as “ethnographic prose, historical accounts, still photographs, life histories, </a:t>
            </a:r>
            <a:r>
              <a:rPr lang="en-US" dirty="0" err="1" smtClean="0"/>
              <a:t>fictionalised</a:t>
            </a:r>
            <a:r>
              <a:rPr lang="en-US" dirty="0" smtClean="0"/>
              <a:t> facts and biographical and autobiographical materials” (</a:t>
            </a:r>
            <a:r>
              <a:rPr lang="en-US" dirty="0" err="1" smtClean="0"/>
              <a:t>Denzin</a:t>
            </a:r>
            <a:r>
              <a:rPr lang="en-US" dirty="0" smtClean="0"/>
              <a:t> &amp; Lincoln, 1998: 11) that describe routine and problematic moments and meanings in individuals</a:t>
            </a:r>
            <a:r>
              <a:rPr lang="en-US" smtClean="0"/>
              <a:t>’ lives.</a:t>
            </a:r>
            <a:endParaRPr lang="el-GR" dirty="0"/>
          </a:p>
        </p:txBody>
      </p:sp>
    </p:spTree>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n-US" dirty="0" smtClean="0"/>
              <a:t>Methods</a:t>
            </a:r>
            <a:endParaRPr lang="el-GR" dirty="0"/>
          </a:p>
        </p:txBody>
      </p:sp>
      <p:sp>
        <p:nvSpPr>
          <p:cNvPr id="5" name="4 - Θέση κειμένου"/>
          <p:cNvSpPr>
            <a:spLocks noGrp="1"/>
          </p:cNvSpPr>
          <p:nvPr>
            <p:ph type="body" idx="1"/>
          </p:nvPr>
        </p:nvSpPr>
        <p:spPr/>
        <p:txBody>
          <a:bodyPr/>
          <a:lstStyle/>
          <a:p>
            <a:r>
              <a:rPr lang="en-US" dirty="0" smtClean="0"/>
              <a:t>quantitative</a:t>
            </a:r>
            <a:endParaRPr lang="el-GR" dirty="0"/>
          </a:p>
        </p:txBody>
      </p:sp>
      <p:sp>
        <p:nvSpPr>
          <p:cNvPr id="7" name="6 - Θέση κειμένου"/>
          <p:cNvSpPr>
            <a:spLocks noGrp="1"/>
          </p:cNvSpPr>
          <p:nvPr>
            <p:ph type="body" sz="half" idx="3"/>
          </p:nvPr>
        </p:nvSpPr>
        <p:spPr/>
        <p:txBody>
          <a:bodyPr/>
          <a:lstStyle/>
          <a:p>
            <a:r>
              <a:rPr lang="en-US" dirty="0" smtClean="0"/>
              <a:t>qualitative</a:t>
            </a:r>
            <a:endParaRPr lang="el-GR" dirty="0"/>
          </a:p>
        </p:txBody>
      </p:sp>
      <p:sp>
        <p:nvSpPr>
          <p:cNvPr id="6" name="5 - Θέση περιεχομένου"/>
          <p:cNvSpPr>
            <a:spLocks noGrp="1"/>
          </p:cNvSpPr>
          <p:nvPr>
            <p:ph sz="half" idx="2"/>
          </p:nvPr>
        </p:nvSpPr>
        <p:spPr/>
        <p:txBody>
          <a:bodyPr/>
          <a:lstStyle/>
          <a:p>
            <a:r>
              <a:rPr lang="en-US" dirty="0" smtClean="0"/>
              <a:t>numbers (Baxter et al., 2001)</a:t>
            </a:r>
          </a:p>
          <a:p>
            <a:r>
              <a:rPr lang="en-US" dirty="0" smtClean="0"/>
              <a:t>hard data (</a:t>
            </a:r>
            <a:r>
              <a:rPr lang="en-US" dirty="0" err="1" smtClean="0"/>
              <a:t>Bryman</a:t>
            </a:r>
            <a:r>
              <a:rPr lang="en-US" dirty="0" smtClean="0"/>
              <a:t>, 1988)</a:t>
            </a:r>
            <a:endParaRPr lang="el-GR" dirty="0"/>
          </a:p>
        </p:txBody>
      </p:sp>
      <p:sp>
        <p:nvSpPr>
          <p:cNvPr id="8" name="7 - Θέση περιεχομένου"/>
          <p:cNvSpPr>
            <a:spLocks noGrp="1"/>
          </p:cNvSpPr>
          <p:nvPr>
            <p:ph sz="half" idx="4"/>
          </p:nvPr>
        </p:nvSpPr>
        <p:spPr/>
        <p:txBody>
          <a:bodyPr/>
          <a:lstStyle/>
          <a:p>
            <a:r>
              <a:rPr lang="en-US" dirty="0" smtClean="0"/>
              <a:t>words (Baxter et al., 2001)</a:t>
            </a:r>
          </a:p>
          <a:p>
            <a:pPr>
              <a:buNone/>
            </a:pPr>
            <a:endParaRPr lang="en-US" dirty="0" smtClean="0"/>
          </a:p>
          <a:p>
            <a:r>
              <a:rPr lang="en-US" dirty="0" smtClean="0"/>
              <a:t>rich qualitative data (</a:t>
            </a:r>
            <a:r>
              <a:rPr lang="en-US" dirty="0" err="1" smtClean="0"/>
              <a:t>Bryman</a:t>
            </a:r>
            <a:r>
              <a:rPr lang="en-US" dirty="0" smtClean="0"/>
              <a:t>, 1988)</a:t>
            </a:r>
            <a:endParaRPr lang="el-GR" dirty="0"/>
          </a:p>
        </p:txBody>
      </p:sp>
    </p:spTree>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Methods</a:t>
            </a:r>
            <a:br>
              <a:rPr lang="en-US" dirty="0" smtClean="0"/>
            </a:br>
            <a:r>
              <a:rPr lang="en-US" dirty="0" smtClean="0"/>
              <a:t>Issues</a:t>
            </a:r>
            <a:endParaRPr lang="el-GR" dirty="0"/>
          </a:p>
        </p:txBody>
      </p:sp>
      <p:sp>
        <p:nvSpPr>
          <p:cNvPr id="3" name="2 - Θέση περιεχομένου"/>
          <p:cNvSpPr>
            <a:spLocks noGrp="1"/>
          </p:cNvSpPr>
          <p:nvPr>
            <p:ph sz="quarter" idx="1"/>
          </p:nvPr>
        </p:nvSpPr>
        <p:spPr/>
        <p:txBody>
          <a:bodyPr>
            <a:normAutofit/>
          </a:bodyPr>
          <a:lstStyle/>
          <a:p>
            <a:r>
              <a:rPr lang="en-US" dirty="0" smtClean="0"/>
              <a:t>The distinction is not as simple as it appears (numerical values to qualitative data, quantitative researchers cannot avoid quality factors in data analysis).</a:t>
            </a:r>
          </a:p>
          <a:p>
            <a:r>
              <a:rPr lang="en-US" dirty="0" smtClean="0"/>
              <a:t>Precision of description (both kinds of methods offer partial description).</a:t>
            </a:r>
          </a:p>
          <a:p>
            <a:r>
              <a:rPr lang="en-US" dirty="0" smtClean="0"/>
              <a:t>the selection of methods should be based on two principles: utility and relevance (Patton, 1987).</a:t>
            </a:r>
            <a:endParaRPr lang="el-GR" dirty="0"/>
          </a:p>
        </p:txBody>
      </p:sp>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Research in Education</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a:t>
            </a:r>
            <a:r>
              <a:rPr lang="en-US" sz="2800" dirty="0" smtClean="0"/>
              <a:t>Education is concerned with the personal pursuit of knowledge and understanding. It is about the development of personal capacities and skills to enable individuals to </a:t>
            </a:r>
            <a:r>
              <a:rPr lang="en-US" sz="2800" dirty="0" err="1" smtClean="0"/>
              <a:t>realise</a:t>
            </a:r>
            <a:r>
              <a:rPr lang="en-US" sz="2800" dirty="0" smtClean="0"/>
              <a:t> their potential so that they can play an active role in creating satisfactory lives for themselves in an increasing complex and pluralistic society” (Ernst, 1994: introduction).</a:t>
            </a:r>
          </a:p>
          <a:p>
            <a:pPr algn="ctr">
              <a:buNone/>
            </a:pPr>
            <a:r>
              <a:rPr lang="en-US" b="1" dirty="0" smtClean="0"/>
              <a:t>object of investigation: the social world.</a:t>
            </a:r>
            <a:endParaRPr lang="el-GR" b="1" dirty="0"/>
          </a:p>
        </p:txBody>
      </p:sp>
    </p:spTree>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Man’s quest of knowledge</a:t>
            </a:r>
            <a:br>
              <a:rPr lang="en-US" dirty="0" smtClean="0"/>
            </a:br>
            <a:r>
              <a:rPr lang="en-US" dirty="0" smtClean="0"/>
              <a:t>(Cohen &amp; </a:t>
            </a:r>
            <a:r>
              <a:rPr lang="en-US" dirty="0" err="1" smtClean="0"/>
              <a:t>Manion</a:t>
            </a:r>
            <a:r>
              <a:rPr lang="en-US" dirty="0" smtClean="0"/>
              <a:t>, 2000)</a:t>
            </a:r>
            <a:endParaRPr lang="el-GR" dirty="0"/>
          </a:p>
        </p:txBody>
      </p:sp>
      <p:sp>
        <p:nvSpPr>
          <p:cNvPr id="3" name="2 - Θέση περιεχομένου"/>
          <p:cNvSpPr>
            <a:spLocks noGrp="1"/>
          </p:cNvSpPr>
          <p:nvPr>
            <p:ph sz="quarter" idx="1"/>
          </p:nvPr>
        </p:nvSpPr>
        <p:spPr/>
        <p:txBody>
          <a:bodyPr>
            <a:normAutofit/>
          </a:bodyPr>
          <a:lstStyle/>
          <a:p>
            <a:r>
              <a:rPr lang="en-US" b="1" dirty="0" smtClean="0"/>
              <a:t>Experience </a:t>
            </a:r>
          </a:p>
          <a:p>
            <a:pPr>
              <a:buNone/>
            </a:pPr>
            <a:r>
              <a:rPr lang="en-US" dirty="0" smtClean="0"/>
              <a:t>(layman’s knowledge vs. scientific knowledge);</a:t>
            </a:r>
          </a:p>
          <a:p>
            <a:r>
              <a:rPr lang="en-US" b="1" dirty="0" smtClean="0"/>
              <a:t>Reasoning </a:t>
            </a:r>
          </a:p>
          <a:p>
            <a:pPr>
              <a:buFont typeface="Wingdings" pitchFamily="2" charset="2"/>
              <a:buChar char="v"/>
            </a:pPr>
            <a:r>
              <a:rPr lang="en-US" dirty="0" smtClean="0"/>
              <a:t>deductive (general              particular)</a:t>
            </a:r>
          </a:p>
          <a:p>
            <a:pPr>
              <a:buFont typeface="Wingdings" pitchFamily="2" charset="2"/>
              <a:buChar char="v"/>
            </a:pPr>
            <a:r>
              <a:rPr lang="en-US" dirty="0" smtClean="0"/>
              <a:t>inductive (particular            general)</a:t>
            </a:r>
          </a:p>
          <a:p>
            <a:pPr>
              <a:buFont typeface="Wingdings" pitchFamily="2" charset="2"/>
              <a:buChar char="v"/>
            </a:pPr>
            <a:r>
              <a:rPr lang="en-US" dirty="0" smtClean="0"/>
              <a:t>inductive – deductive approach (back and forth movement)</a:t>
            </a:r>
          </a:p>
          <a:p>
            <a:pPr>
              <a:buNone/>
            </a:pPr>
            <a:r>
              <a:rPr lang="en-US" dirty="0" smtClean="0"/>
              <a:t>1.observations       hypotheses</a:t>
            </a:r>
          </a:p>
          <a:p>
            <a:pPr>
              <a:buNone/>
            </a:pPr>
            <a:r>
              <a:rPr lang="en-US" dirty="0" smtClean="0"/>
              <a:t>2.hypotheses        implications</a:t>
            </a:r>
            <a:endParaRPr lang="el-GR" dirty="0"/>
          </a:p>
        </p:txBody>
      </p:sp>
      <p:sp>
        <p:nvSpPr>
          <p:cNvPr id="4" name="3 - Δεξιό βέλος"/>
          <p:cNvSpPr/>
          <p:nvPr/>
        </p:nvSpPr>
        <p:spPr>
          <a:xfrm>
            <a:off x="3491880" y="3068960"/>
            <a:ext cx="93610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flipV="1">
            <a:off x="3707904" y="3573016"/>
            <a:ext cx="93610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2843808" y="4437112"/>
            <a:ext cx="360040" cy="144016"/>
          </a:xfrm>
          <a:prstGeom prst="rightArrow">
            <a:avLst>
              <a:gd name="adj1" fmla="val 50000"/>
              <a:gd name="adj2" fmla="val 597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εξιό βέλος"/>
          <p:cNvSpPr/>
          <p:nvPr/>
        </p:nvSpPr>
        <p:spPr>
          <a:xfrm flipV="1">
            <a:off x="2627784" y="5013176"/>
            <a:ext cx="544945" cy="142723"/>
          </a:xfrm>
          <a:prstGeom prst="rightArrow">
            <a:avLst>
              <a:gd name="adj1" fmla="val 50000"/>
              <a:gd name="adj2" fmla="val 597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endParaRPr lang="el-GR" dirty="0"/>
          </a:p>
        </p:txBody>
      </p:sp>
    </p:spTree>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Implications for the Researcher</a:t>
            </a:r>
            <a:endParaRPr lang="el-GR" dirty="0"/>
          </a:p>
        </p:txBody>
      </p:sp>
      <p:sp>
        <p:nvSpPr>
          <p:cNvPr id="3" name="2 - Θέση περιεχομένου"/>
          <p:cNvSpPr>
            <a:spLocks noGrp="1"/>
          </p:cNvSpPr>
          <p:nvPr>
            <p:ph sz="quarter" idx="1"/>
          </p:nvPr>
        </p:nvSpPr>
        <p:spPr/>
        <p:txBody>
          <a:bodyPr/>
          <a:lstStyle/>
          <a:p>
            <a:r>
              <a:rPr lang="en-US" dirty="0" smtClean="0"/>
              <a:t>choice of issue under investigation;</a:t>
            </a:r>
          </a:p>
          <a:p>
            <a:r>
              <a:rPr lang="en-US" dirty="0" smtClean="0"/>
              <a:t>formulation of research question;</a:t>
            </a:r>
          </a:p>
          <a:p>
            <a:r>
              <a:rPr lang="en-US" dirty="0" smtClean="0"/>
              <a:t>identification of the objects (teachers, pupils etc);</a:t>
            </a:r>
          </a:p>
          <a:p>
            <a:r>
              <a:rPr lang="en-US" dirty="0" smtClean="0"/>
              <a:t>methodological concerns;</a:t>
            </a:r>
          </a:p>
          <a:p>
            <a:r>
              <a:rPr lang="en-US" dirty="0" smtClean="0"/>
              <a:t>kind of data sought;</a:t>
            </a:r>
          </a:p>
          <a:p>
            <a:r>
              <a:rPr lang="en-US" dirty="0" smtClean="0"/>
              <a:t>data’s mode of treatment.</a:t>
            </a:r>
          </a:p>
          <a:p>
            <a:endParaRPr lang="el-GR" dirty="0"/>
          </a:p>
        </p:txBody>
      </p:sp>
    </p:spTree>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Issues of Research Quality</a:t>
            </a:r>
            <a:endParaRPr lang="el-GR" dirty="0"/>
          </a:p>
        </p:txBody>
      </p:sp>
      <p:sp>
        <p:nvSpPr>
          <p:cNvPr id="3" name="2 - Θέση περιεχομένου"/>
          <p:cNvSpPr>
            <a:spLocks noGrp="1"/>
          </p:cNvSpPr>
          <p:nvPr>
            <p:ph sz="quarter" idx="1"/>
          </p:nvPr>
        </p:nvSpPr>
        <p:spPr/>
        <p:txBody>
          <a:bodyPr/>
          <a:lstStyle/>
          <a:p>
            <a:pPr>
              <a:buNone/>
            </a:pPr>
            <a:r>
              <a:rPr lang="en-US" dirty="0" smtClean="0"/>
              <a:t>“On both sides of the Atlantic, the quality of educational research is under attack”</a:t>
            </a:r>
          </a:p>
          <a:p>
            <a:pPr algn="ctr">
              <a:buNone/>
            </a:pPr>
            <a:r>
              <a:rPr lang="en-US" dirty="0" smtClean="0"/>
              <a:t>because of</a:t>
            </a:r>
          </a:p>
          <a:p>
            <a:pPr>
              <a:buNone/>
            </a:pPr>
            <a:r>
              <a:rPr lang="en-US" dirty="0" smtClean="0"/>
              <a:t>“the weak and unsystematic way educational research is conducted” (Boyd, 2000: 347).</a:t>
            </a:r>
            <a:endParaRPr lang="el-GR" dirty="0"/>
          </a:p>
        </p:txBody>
      </p:sp>
    </p:spTree>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Validity &amp; Reliability</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Validity: does it measure what it is supposed to measure? (face validity, content validity, criterion validity, internal-external validity )</a:t>
            </a:r>
          </a:p>
          <a:p>
            <a:pPr>
              <a:buNone/>
            </a:pPr>
            <a:r>
              <a:rPr lang="en-US" dirty="0" smtClean="0"/>
              <a:t>Common validity checkpoints in qualitative research:</a:t>
            </a:r>
          </a:p>
          <a:p>
            <a:r>
              <a:rPr lang="en-US" dirty="0" smtClean="0"/>
              <a:t>divergence from initial expectations;</a:t>
            </a:r>
          </a:p>
          <a:p>
            <a:r>
              <a:rPr lang="en-US" dirty="0" smtClean="0"/>
              <a:t>triangulation (other data sources);</a:t>
            </a:r>
          </a:p>
          <a:p>
            <a:r>
              <a:rPr lang="en-US" dirty="0" smtClean="0"/>
              <a:t>multiple researchers;</a:t>
            </a:r>
          </a:p>
          <a:p>
            <a:r>
              <a:rPr lang="en-US" dirty="0" smtClean="0"/>
              <a:t>independent checking.</a:t>
            </a:r>
            <a:endParaRPr lang="el-GR" dirty="0"/>
          </a:p>
        </p:txBody>
      </p:sp>
    </p:spTree>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Validity &amp; Reliability</a:t>
            </a:r>
            <a:endParaRPr lang="el-GR" dirty="0"/>
          </a:p>
        </p:txBody>
      </p:sp>
      <p:sp>
        <p:nvSpPr>
          <p:cNvPr id="3" name="2 - Θέση περιεχομένου"/>
          <p:cNvSpPr>
            <a:spLocks noGrp="1"/>
          </p:cNvSpPr>
          <p:nvPr>
            <p:ph sz="quarter" idx="1"/>
          </p:nvPr>
        </p:nvSpPr>
        <p:spPr/>
        <p:txBody>
          <a:bodyPr>
            <a:normAutofit/>
          </a:bodyPr>
          <a:lstStyle/>
          <a:p>
            <a:pPr>
              <a:lnSpc>
                <a:spcPct val="200000"/>
              </a:lnSpc>
              <a:buNone/>
            </a:pPr>
            <a:r>
              <a:rPr lang="en-US" sz="2800" b="1" dirty="0" smtClean="0"/>
              <a:t>Reliability </a:t>
            </a:r>
            <a:r>
              <a:rPr lang="en-US" sz="2800" dirty="0" smtClean="0"/>
              <a:t>shows whether an instrument measures what is intended to be measured.</a:t>
            </a:r>
          </a:p>
          <a:p>
            <a:pPr>
              <a:lnSpc>
                <a:spcPct val="200000"/>
              </a:lnSpc>
              <a:buNone/>
            </a:pPr>
            <a:r>
              <a:rPr lang="en-US" sz="2800" dirty="0" smtClean="0"/>
              <a:t>It measures the consistency (or repeatability ) in measuring the same phenomenon over time.</a:t>
            </a:r>
            <a:endParaRPr lang="el-GR" sz="2800" dirty="0"/>
          </a:p>
        </p:txBody>
      </p:sp>
    </p:spTree>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Research Questions</a:t>
            </a:r>
            <a:endParaRPr lang="el-GR" dirty="0"/>
          </a:p>
        </p:txBody>
      </p:sp>
      <p:sp>
        <p:nvSpPr>
          <p:cNvPr id="3" name="2 - Θέση περιεχομένου"/>
          <p:cNvSpPr>
            <a:spLocks noGrp="1"/>
          </p:cNvSpPr>
          <p:nvPr>
            <p:ph sz="quarter" idx="1"/>
          </p:nvPr>
        </p:nvSpPr>
        <p:spPr/>
        <p:txBody>
          <a:bodyPr>
            <a:normAutofit/>
          </a:bodyPr>
          <a:lstStyle/>
          <a:p>
            <a:pPr>
              <a:lnSpc>
                <a:spcPct val="200000"/>
              </a:lnSpc>
              <a:buNone/>
            </a:pPr>
            <a:r>
              <a:rPr lang="en-US" sz="2800" dirty="0" smtClean="0"/>
              <a:t>Research questions must be carefully:</a:t>
            </a:r>
          </a:p>
          <a:p>
            <a:pPr>
              <a:lnSpc>
                <a:spcPct val="200000"/>
              </a:lnSpc>
            </a:pPr>
            <a:r>
              <a:rPr lang="en-US" sz="2800" dirty="0" err="1" smtClean="0"/>
              <a:t>conceptualised</a:t>
            </a:r>
            <a:r>
              <a:rPr lang="en-US" sz="2800" dirty="0" smtClean="0"/>
              <a:t>;</a:t>
            </a:r>
          </a:p>
          <a:p>
            <a:pPr>
              <a:lnSpc>
                <a:spcPct val="200000"/>
              </a:lnSpc>
            </a:pPr>
            <a:r>
              <a:rPr lang="en-US" sz="2800" dirty="0" smtClean="0"/>
              <a:t>designed;</a:t>
            </a:r>
          </a:p>
          <a:p>
            <a:pPr>
              <a:lnSpc>
                <a:spcPct val="200000"/>
              </a:lnSpc>
            </a:pPr>
            <a:r>
              <a:rPr lang="en-US" sz="2800" dirty="0" smtClean="0"/>
              <a:t>reported.</a:t>
            </a:r>
          </a:p>
          <a:p>
            <a:pPr>
              <a:buNone/>
            </a:pPr>
            <a:endParaRPr lang="el-GR" dirty="0"/>
          </a:p>
        </p:txBody>
      </p:sp>
    </p:spTree>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Data</a:t>
            </a:r>
            <a:endParaRPr lang="el-GR" dirty="0"/>
          </a:p>
        </p:txBody>
      </p:sp>
      <p:sp>
        <p:nvSpPr>
          <p:cNvPr id="3" name="2 - Θέση περιεχομένου"/>
          <p:cNvSpPr>
            <a:spLocks noGrp="1"/>
          </p:cNvSpPr>
          <p:nvPr>
            <p:ph sz="quarter" idx="1"/>
          </p:nvPr>
        </p:nvSpPr>
        <p:spPr/>
        <p:txBody>
          <a:bodyPr/>
          <a:lstStyle/>
          <a:p>
            <a:pPr>
              <a:lnSpc>
                <a:spcPct val="150000"/>
              </a:lnSpc>
              <a:buNone/>
            </a:pPr>
            <a:r>
              <a:rPr lang="en-US" sz="2800" dirty="0" smtClean="0"/>
              <a:t>Data should be:</a:t>
            </a:r>
          </a:p>
          <a:p>
            <a:pPr>
              <a:lnSpc>
                <a:spcPct val="150000"/>
              </a:lnSpc>
            </a:pPr>
            <a:r>
              <a:rPr lang="en-US" sz="2800" dirty="0" smtClean="0"/>
              <a:t>appropriate;</a:t>
            </a:r>
          </a:p>
          <a:p>
            <a:pPr>
              <a:lnSpc>
                <a:spcPct val="150000"/>
              </a:lnSpc>
            </a:pPr>
            <a:r>
              <a:rPr lang="en-US" sz="2800" dirty="0" smtClean="0"/>
              <a:t>useful;</a:t>
            </a:r>
          </a:p>
          <a:p>
            <a:pPr>
              <a:lnSpc>
                <a:spcPct val="150000"/>
              </a:lnSpc>
            </a:pPr>
            <a:r>
              <a:rPr lang="en-US" sz="2800" dirty="0" smtClean="0"/>
              <a:t>credible;</a:t>
            </a:r>
          </a:p>
          <a:p>
            <a:pPr>
              <a:lnSpc>
                <a:spcPct val="150000"/>
              </a:lnSpc>
            </a:pPr>
            <a:r>
              <a:rPr lang="en-US" sz="2800" dirty="0" smtClean="0"/>
              <a:t>illuminating;</a:t>
            </a:r>
          </a:p>
          <a:p>
            <a:pPr>
              <a:lnSpc>
                <a:spcPct val="150000"/>
              </a:lnSpc>
            </a:pPr>
            <a:r>
              <a:rPr lang="en-US" sz="2800" dirty="0" smtClean="0"/>
              <a:t>economical (Weir, 1999).</a:t>
            </a:r>
          </a:p>
          <a:p>
            <a:pPr>
              <a:buNone/>
            </a:pPr>
            <a:endParaRPr lang="el-GR" dirty="0"/>
          </a:p>
        </p:txBody>
      </p:sp>
    </p:spTree>
  </p:cSld>
  <p:clrMapOvr>
    <a:masterClrMapping/>
  </p:clrMapOvr>
  <p:transition spd="slow">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Data</a:t>
            </a:r>
            <a:endParaRPr lang="el-GR" dirty="0"/>
          </a:p>
        </p:txBody>
      </p:sp>
      <p:sp>
        <p:nvSpPr>
          <p:cNvPr id="3" name="2 - Θέση περιεχομένου"/>
          <p:cNvSpPr>
            <a:spLocks noGrp="1"/>
          </p:cNvSpPr>
          <p:nvPr>
            <p:ph sz="quarter" idx="1"/>
          </p:nvPr>
        </p:nvSpPr>
        <p:spPr/>
        <p:txBody>
          <a:bodyPr>
            <a:normAutofit/>
          </a:bodyPr>
          <a:lstStyle/>
          <a:p>
            <a:pPr>
              <a:buNone/>
            </a:pPr>
            <a:r>
              <a:rPr lang="en-US" dirty="0" smtClean="0"/>
              <a:t>The appropriate strategy for data collection can be formulated by the five following questions:</a:t>
            </a:r>
          </a:p>
          <a:p>
            <a:pPr>
              <a:buNone/>
            </a:pPr>
            <a:endParaRPr lang="en-US" dirty="0" smtClean="0"/>
          </a:p>
          <a:p>
            <a:pPr>
              <a:buFont typeface="Wingdings" pitchFamily="2" charset="2"/>
              <a:buChar char="§"/>
            </a:pPr>
            <a:r>
              <a:rPr lang="en-US" dirty="0" smtClean="0"/>
              <a:t>who is the information for?</a:t>
            </a:r>
          </a:p>
          <a:p>
            <a:pPr>
              <a:buFont typeface="Wingdings" pitchFamily="2" charset="2"/>
              <a:buChar char="§"/>
            </a:pPr>
            <a:r>
              <a:rPr lang="en-US" dirty="0" smtClean="0"/>
              <a:t>what kind of information is needed?</a:t>
            </a:r>
          </a:p>
          <a:p>
            <a:pPr>
              <a:buFont typeface="Wingdings" pitchFamily="2" charset="2"/>
              <a:buChar char="§"/>
            </a:pPr>
            <a:r>
              <a:rPr lang="en-US" dirty="0" smtClean="0"/>
              <a:t>how is the information to be used?</a:t>
            </a:r>
          </a:p>
          <a:p>
            <a:pPr>
              <a:buFont typeface="Wingdings" pitchFamily="2" charset="2"/>
              <a:buChar char="§"/>
            </a:pPr>
            <a:r>
              <a:rPr lang="en-US" dirty="0" smtClean="0"/>
              <a:t>when is the information needed?</a:t>
            </a:r>
          </a:p>
          <a:p>
            <a:pPr>
              <a:buFont typeface="Wingdings" pitchFamily="2" charset="2"/>
              <a:buChar char="§"/>
            </a:pPr>
            <a:r>
              <a:rPr lang="en-US" dirty="0" smtClean="0"/>
              <a:t>what resources are available? (Patton, 1987: 80)</a:t>
            </a:r>
            <a:endParaRPr lang="el-GR" dirty="0"/>
          </a:p>
        </p:txBody>
      </p:sp>
    </p:spTree>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Ethics</a:t>
            </a:r>
            <a:endParaRPr lang="el-GR" dirty="0"/>
          </a:p>
        </p:txBody>
      </p:sp>
      <p:sp>
        <p:nvSpPr>
          <p:cNvPr id="3" name="2 - Θέση περιεχομένου"/>
          <p:cNvSpPr>
            <a:spLocks noGrp="1"/>
          </p:cNvSpPr>
          <p:nvPr>
            <p:ph sz="quarter" idx="1"/>
          </p:nvPr>
        </p:nvSpPr>
        <p:spPr/>
        <p:txBody>
          <a:bodyPr/>
          <a:lstStyle/>
          <a:p>
            <a:pPr>
              <a:buNone/>
            </a:pPr>
            <a:r>
              <a:rPr lang="en-US" sz="2800" dirty="0" smtClean="0"/>
              <a:t>Two major concerns:</a:t>
            </a:r>
          </a:p>
          <a:p>
            <a:r>
              <a:rPr lang="en-US" sz="2800" dirty="0" smtClean="0"/>
              <a:t>the manner in which the study has been conducted in relation to the subjects; (voluntary participation, informed consent, participants’ anonymity &amp; confidentiality, no risk of physical pr psychological harm).</a:t>
            </a:r>
          </a:p>
          <a:p>
            <a:r>
              <a:rPr lang="en-US" sz="2800" dirty="0" err="1" smtClean="0"/>
              <a:t>aknowledgement</a:t>
            </a:r>
            <a:r>
              <a:rPr lang="en-US" sz="2800" dirty="0" smtClean="0"/>
              <a:t> of the contribution of the others</a:t>
            </a:r>
            <a:r>
              <a:rPr lang="en-US" dirty="0" smtClean="0"/>
              <a:t>.</a:t>
            </a:r>
          </a:p>
          <a:p>
            <a:pPr>
              <a:buNone/>
            </a:pPr>
            <a:endParaRPr lang="en-US" dirty="0" smtClean="0"/>
          </a:p>
          <a:p>
            <a:pPr>
              <a:buNone/>
            </a:pPr>
            <a:endParaRPr lang="el-GR" dirty="0"/>
          </a:p>
        </p:txBody>
      </p:sp>
    </p:spTree>
  </p:cSld>
  <p:clrMapOvr>
    <a:masterClrMapping/>
  </p:clrMapOvr>
  <p:transition spd="slow">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mtClean="0"/>
              <a:t>References</a:t>
            </a:r>
            <a:endParaRPr lang="el-GR"/>
          </a:p>
        </p:txBody>
      </p:sp>
      <p:sp>
        <p:nvSpPr>
          <p:cNvPr id="3" name="2 - Θέση περιεχομένου"/>
          <p:cNvSpPr>
            <a:spLocks noGrp="1"/>
          </p:cNvSpPr>
          <p:nvPr>
            <p:ph sz="quarter" idx="1"/>
          </p:nvPr>
        </p:nvSpPr>
        <p:spPr/>
        <p:txBody>
          <a:bodyPr>
            <a:normAutofit fontScale="47500" lnSpcReduction="20000"/>
          </a:bodyPr>
          <a:lstStyle/>
          <a:p>
            <a:r>
              <a:rPr lang="en-GB" sz="3300" dirty="0" err="1" smtClean="0"/>
              <a:t>Blaxter</a:t>
            </a:r>
            <a:r>
              <a:rPr lang="en-GB" sz="3300" dirty="0" smtClean="0"/>
              <a:t>, L. et al. (1996). </a:t>
            </a:r>
            <a:r>
              <a:rPr lang="en-GB" sz="3300" i="1" dirty="0" smtClean="0"/>
              <a:t>How to Research</a:t>
            </a:r>
            <a:r>
              <a:rPr lang="en-GB" sz="3300" dirty="0" smtClean="0"/>
              <a:t>: Open University Press.</a:t>
            </a:r>
          </a:p>
          <a:p>
            <a:r>
              <a:rPr lang="en-GB" sz="3300" dirty="0" smtClean="0"/>
              <a:t>Boyd, W. L. (2000).  </a:t>
            </a:r>
            <a:r>
              <a:rPr lang="en-GB" sz="3300" i="1" dirty="0" smtClean="0"/>
              <a:t>Editorial. What Counts as Educational Research. </a:t>
            </a:r>
            <a:r>
              <a:rPr lang="en-GB" sz="3300" dirty="0" smtClean="0"/>
              <a:t>British Journal OF Educational Studies. Vol.28, No 4, December 2000, p.347- 351.</a:t>
            </a:r>
            <a:endParaRPr lang="en-US" sz="3300" dirty="0" smtClean="0"/>
          </a:p>
          <a:p>
            <a:pPr lvl="0"/>
            <a:r>
              <a:rPr lang="en-GB" sz="3300" dirty="0" err="1" smtClean="0"/>
              <a:t>Bryman</a:t>
            </a:r>
            <a:r>
              <a:rPr lang="en-GB" sz="3300" dirty="0" smtClean="0"/>
              <a:t>, A. and Cramer, D. (1990). </a:t>
            </a:r>
            <a:r>
              <a:rPr lang="en-GB" sz="3300" i="1" dirty="0" smtClean="0"/>
              <a:t>Quantitative Data Analysis for Social Scientists</a:t>
            </a:r>
            <a:r>
              <a:rPr lang="en-GB" sz="3300" dirty="0" smtClean="0"/>
              <a:t>. London: </a:t>
            </a:r>
            <a:r>
              <a:rPr lang="en-GB" sz="3300" dirty="0" err="1" smtClean="0"/>
              <a:t>Routledge</a:t>
            </a:r>
            <a:r>
              <a:rPr lang="en-GB" sz="3300" dirty="0" smtClean="0"/>
              <a:t>.</a:t>
            </a:r>
            <a:r>
              <a:rPr lang="en-US" sz="3300" dirty="0" smtClean="0"/>
              <a:t> </a:t>
            </a:r>
            <a:endParaRPr lang="el-GR" sz="3300" dirty="0" smtClean="0"/>
          </a:p>
          <a:p>
            <a:pPr lvl="0"/>
            <a:r>
              <a:rPr lang="en-GB" sz="3300" dirty="0" smtClean="0"/>
              <a:t>Cohen, L., &amp; </a:t>
            </a:r>
            <a:r>
              <a:rPr lang="en-GB" sz="3300" dirty="0" err="1" smtClean="0"/>
              <a:t>Manion</a:t>
            </a:r>
            <a:r>
              <a:rPr lang="en-GB" sz="3300" dirty="0" smtClean="0"/>
              <a:t>, L. (2000). </a:t>
            </a:r>
            <a:r>
              <a:rPr lang="en-GB" sz="3300" i="1" dirty="0" smtClean="0"/>
              <a:t>Research Methods in Educatio</a:t>
            </a:r>
            <a:r>
              <a:rPr lang="en-GB" sz="3300" dirty="0" smtClean="0"/>
              <a:t>n. 5</a:t>
            </a:r>
            <a:r>
              <a:rPr lang="en-GB" sz="3300" baseline="30000" dirty="0" smtClean="0"/>
              <a:t>th </a:t>
            </a:r>
            <a:r>
              <a:rPr lang="en-GB" sz="3300" dirty="0" smtClean="0"/>
              <a:t>Edition. London: </a:t>
            </a:r>
            <a:r>
              <a:rPr lang="en-GB" sz="3300" dirty="0" err="1" smtClean="0"/>
              <a:t>Routlege</a:t>
            </a:r>
            <a:r>
              <a:rPr lang="en-GB" sz="3300" dirty="0" smtClean="0"/>
              <a:t>.</a:t>
            </a:r>
          </a:p>
          <a:p>
            <a:pPr lvl="0"/>
            <a:r>
              <a:rPr lang="en-GB" sz="3300" dirty="0" err="1" smtClean="0"/>
              <a:t>Denzin</a:t>
            </a:r>
            <a:r>
              <a:rPr lang="en-GB" sz="3300" dirty="0" smtClean="0"/>
              <a:t>, N. K &amp; Lincoln, Y. S. (Eds.), (1994). </a:t>
            </a:r>
            <a:r>
              <a:rPr lang="en-GB" sz="3300" i="1" dirty="0" smtClean="0"/>
              <a:t>Handbook of Qualitative Research</a:t>
            </a:r>
            <a:r>
              <a:rPr lang="en-GB" sz="3300" dirty="0" smtClean="0"/>
              <a:t>. Beverly Hills: Sage.</a:t>
            </a:r>
            <a:endParaRPr lang="el-GR" sz="3300" dirty="0" smtClean="0"/>
          </a:p>
          <a:p>
            <a:pPr lvl="0"/>
            <a:r>
              <a:rPr lang="en-GB" sz="3300" dirty="0" smtClean="0"/>
              <a:t>Ernst, P. (1994). </a:t>
            </a:r>
            <a:r>
              <a:rPr lang="en-GB" sz="3300" i="1" dirty="0" smtClean="0"/>
              <a:t>An Introduction to Research Methodology and Paradigms</a:t>
            </a:r>
            <a:r>
              <a:rPr lang="en-GB" sz="3300" dirty="0" smtClean="0"/>
              <a:t>. RSU, School of Education, University of Exeter.</a:t>
            </a:r>
            <a:endParaRPr lang="el-GR" sz="3300" dirty="0" smtClean="0"/>
          </a:p>
          <a:p>
            <a:pPr lvl="0"/>
            <a:r>
              <a:rPr lang="en-US" sz="3300" dirty="0" err="1" smtClean="0"/>
              <a:t>Gantidou</a:t>
            </a:r>
            <a:r>
              <a:rPr lang="en-US" sz="3300" dirty="0" smtClean="0"/>
              <a:t>, 2003. </a:t>
            </a:r>
            <a:r>
              <a:rPr lang="en-US" sz="3300" i="1" dirty="0" smtClean="0"/>
              <a:t>Research in Education: A Comparative Study.  </a:t>
            </a:r>
            <a:r>
              <a:rPr lang="en-US" sz="3300" dirty="0" smtClean="0"/>
              <a:t>Unpublished Paper. Exeter: The University of Exeter.</a:t>
            </a:r>
            <a:endParaRPr lang="el-GR" sz="3300" dirty="0" smtClean="0"/>
          </a:p>
          <a:p>
            <a:r>
              <a:rPr lang="en-GB" sz="3300" dirty="0" err="1" smtClean="0"/>
              <a:t>Guba</a:t>
            </a:r>
            <a:r>
              <a:rPr lang="en-GB" sz="3300" dirty="0" smtClean="0"/>
              <a:t>, E.G. &amp; Lincoln, Y.S. (1989). </a:t>
            </a:r>
            <a:r>
              <a:rPr lang="en-GB" sz="3300" i="1" dirty="0" smtClean="0"/>
              <a:t>Fourth generation evaluation</a:t>
            </a:r>
            <a:r>
              <a:rPr lang="en-GB" sz="3300" dirty="0" smtClean="0"/>
              <a:t>. Newbury Park, CA: Sage.</a:t>
            </a:r>
            <a:endParaRPr lang="el-GR" sz="3300" dirty="0" smtClean="0"/>
          </a:p>
          <a:p>
            <a:r>
              <a:rPr lang="en-GB" sz="3300" dirty="0" smtClean="0"/>
              <a:t>May, T. (1997). </a:t>
            </a:r>
            <a:r>
              <a:rPr lang="en-GB" sz="3300" i="1" dirty="0" smtClean="0"/>
              <a:t>Social Research. Issues, Methods and Pro</a:t>
            </a:r>
            <a:r>
              <a:rPr lang="en-GB" sz="3300" dirty="0" smtClean="0"/>
              <a:t>cesses. Buckingham: Open University Press.</a:t>
            </a:r>
          </a:p>
          <a:p>
            <a:pPr lvl="0"/>
            <a:r>
              <a:rPr lang="en-GB" sz="3300" dirty="0" smtClean="0"/>
              <a:t>Patton, M.Q. (1987). </a:t>
            </a:r>
            <a:r>
              <a:rPr lang="en-GB" sz="3300" i="1" dirty="0" smtClean="0"/>
              <a:t>How to Use Qualitative Methods in Evaluation</a:t>
            </a:r>
            <a:r>
              <a:rPr lang="en-GB" sz="3300" dirty="0" smtClean="0"/>
              <a:t>. London: Sage.</a:t>
            </a:r>
          </a:p>
          <a:p>
            <a:pPr lvl="0"/>
            <a:r>
              <a:rPr lang="en-GB" sz="3300" dirty="0" smtClean="0"/>
              <a:t>Weir, C. (1999). </a:t>
            </a:r>
            <a:r>
              <a:rPr lang="en-GB" sz="3300" i="1" dirty="0" smtClean="0"/>
              <a:t>Unpublished notes for the research Methodology course for the MA in TEFL programme</a:t>
            </a:r>
            <a:r>
              <a:rPr lang="en-GB" sz="3300" dirty="0" smtClean="0"/>
              <a:t>. University of Reading: CALS.</a:t>
            </a:r>
            <a:endParaRPr lang="el-GR" sz="3300" dirty="0" smtClean="0"/>
          </a:p>
          <a:p>
            <a:endParaRPr lang="en-US" dirty="0" smtClean="0"/>
          </a:p>
          <a:p>
            <a:endParaRPr lang="el-GR" dirty="0"/>
          </a:p>
        </p:txBody>
      </p:sp>
    </p:spTree>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Man’s quest of knowledge</a:t>
            </a:r>
            <a:br>
              <a:rPr lang="en-US" dirty="0" smtClean="0"/>
            </a:br>
            <a:r>
              <a:rPr lang="en-US" dirty="0" smtClean="0"/>
              <a:t>(Cohen &amp; </a:t>
            </a:r>
            <a:r>
              <a:rPr lang="en-US" dirty="0" err="1" smtClean="0"/>
              <a:t>Manion</a:t>
            </a:r>
            <a:r>
              <a:rPr lang="en-US" smtClean="0"/>
              <a:t>, 2000)</a:t>
            </a:r>
            <a:endParaRPr lang="el-GR" dirty="0"/>
          </a:p>
        </p:txBody>
      </p:sp>
      <p:sp>
        <p:nvSpPr>
          <p:cNvPr id="3" name="2 - Θέση περιεχομένου"/>
          <p:cNvSpPr>
            <a:spLocks noGrp="1"/>
          </p:cNvSpPr>
          <p:nvPr>
            <p:ph sz="quarter" idx="1"/>
          </p:nvPr>
        </p:nvSpPr>
        <p:spPr/>
        <p:txBody>
          <a:bodyPr/>
          <a:lstStyle/>
          <a:p>
            <a:r>
              <a:rPr lang="en-US" b="1" dirty="0" smtClean="0"/>
              <a:t>Research</a:t>
            </a:r>
          </a:p>
          <a:p>
            <a:pPr>
              <a:lnSpc>
                <a:spcPct val="200000"/>
              </a:lnSpc>
              <a:buNone/>
            </a:pPr>
            <a:r>
              <a:rPr lang="en-US" dirty="0" smtClean="0"/>
              <a:t>“</a:t>
            </a:r>
            <a:r>
              <a:rPr lang="en-US" sz="2800" dirty="0" smtClean="0"/>
              <a:t>Enquiry conducted in a </a:t>
            </a:r>
            <a:r>
              <a:rPr lang="en-US" sz="2800" i="1" dirty="0" smtClean="0"/>
              <a:t>systematic way</a:t>
            </a:r>
            <a:r>
              <a:rPr lang="en-US" sz="2800" dirty="0" smtClean="0"/>
              <a:t>, aiming to </a:t>
            </a:r>
            <a:r>
              <a:rPr lang="en-US" sz="2800" i="1" dirty="0" smtClean="0"/>
              <a:t>produce and/or to facilitate </a:t>
            </a:r>
            <a:r>
              <a:rPr lang="en-US" sz="2800" dirty="0" smtClean="0"/>
              <a:t>knowledge as well as to </a:t>
            </a:r>
            <a:r>
              <a:rPr lang="en-US" sz="2800" i="1" dirty="0" smtClean="0"/>
              <a:t>promote criticism </a:t>
            </a:r>
            <a:r>
              <a:rPr lang="en-US" sz="2800" dirty="0" smtClean="0"/>
              <a:t>and </a:t>
            </a:r>
            <a:r>
              <a:rPr lang="en-US" sz="2800" i="1" dirty="0" smtClean="0"/>
              <a:t>reflection</a:t>
            </a:r>
            <a:r>
              <a:rPr lang="en-US" sz="2800" dirty="0" smtClean="0"/>
              <a:t>”</a:t>
            </a:r>
            <a:r>
              <a:rPr lang="en-US" sz="2800" b="1" dirty="0" smtClean="0"/>
              <a:t> </a:t>
            </a:r>
            <a:r>
              <a:rPr lang="en-US" sz="2800" dirty="0" smtClean="0"/>
              <a:t>(</a:t>
            </a:r>
            <a:r>
              <a:rPr lang="en-US" sz="2800" dirty="0" err="1" smtClean="0"/>
              <a:t>Gantidou</a:t>
            </a:r>
            <a:r>
              <a:rPr lang="en-US" sz="2800" dirty="0" smtClean="0"/>
              <a:t>, 2003).</a:t>
            </a:r>
            <a:endParaRPr lang="el-GR" sz="2800"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Research in Social Sciences</a:t>
            </a:r>
            <a:endParaRPr lang="el-GR" dirty="0"/>
          </a:p>
        </p:txBody>
      </p:sp>
      <p:sp>
        <p:nvSpPr>
          <p:cNvPr id="3" name="2 - Θέση περιεχομένου"/>
          <p:cNvSpPr>
            <a:spLocks noGrp="1"/>
          </p:cNvSpPr>
          <p:nvPr>
            <p:ph sz="quarter" idx="1"/>
          </p:nvPr>
        </p:nvSpPr>
        <p:spPr/>
        <p:txBody>
          <a:bodyPr/>
          <a:lstStyle/>
          <a:p>
            <a:r>
              <a:rPr lang="en-US" b="1" dirty="0" smtClean="0"/>
              <a:t>Natural world investigation</a:t>
            </a:r>
          </a:p>
          <a:p>
            <a:pPr>
              <a:buNone/>
            </a:pPr>
            <a:r>
              <a:rPr lang="en-US" sz="2800" dirty="0" smtClean="0"/>
              <a:t>subject: human beings;</a:t>
            </a:r>
          </a:p>
          <a:p>
            <a:pPr>
              <a:buNone/>
            </a:pPr>
            <a:r>
              <a:rPr lang="en-US" sz="2800" dirty="0" smtClean="0"/>
              <a:t>object: the natural world;</a:t>
            </a:r>
          </a:p>
          <a:p>
            <a:pPr>
              <a:buNone/>
            </a:pPr>
            <a:endParaRPr lang="en-US" dirty="0" smtClean="0"/>
          </a:p>
          <a:p>
            <a:r>
              <a:rPr lang="en-US" b="1" dirty="0" smtClean="0"/>
              <a:t>Social sciences:</a:t>
            </a:r>
          </a:p>
          <a:p>
            <a:pPr>
              <a:buNone/>
            </a:pPr>
            <a:r>
              <a:rPr lang="en-US" sz="2800" dirty="0" smtClean="0"/>
              <a:t>human beings: both subject &amp; object of study.</a:t>
            </a:r>
            <a:endParaRPr lang="el-GR" sz="2800" dirty="0"/>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Research in Social Sciences</a:t>
            </a:r>
            <a:br>
              <a:rPr lang="en-US" dirty="0" smtClean="0"/>
            </a:br>
            <a:r>
              <a:rPr lang="en-US" dirty="0" smtClean="0"/>
              <a:t>Research Paradigms</a:t>
            </a:r>
            <a:endParaRPr lang="el-GR" dirty="0"/>
          </a:p>
        </p:txBody>
      </p:sp>
      <p:sp>
        <p:nvSpPr>
          <p:cNvPr id="3" name="2 - Θέση περιεχομένου"/>
          <p:cNvSpPr>
            <a:spLocks noGrp="1"/>
          </p:cNvSpPr>
          <p:nvPr>
            <p:ph sz="quarter" idx="1"/>
          </p:nvPr>
        </p:nvSpPr>
        <p:spPr/>
        <p:txBody>
          <a:bodyPr>
            <a:normAutofit/>
          </a:bodyPr>
          <a:lstStyle/>
          <a:p>
            <a:pPr>
              <a:buNone/>
            </a:pPr>
            <a:r>
              <a:rPr lang="en-US" sz="2800" b="1" dirty="0" smtClean="0"/>
              <a:t>Research paradigms </a:t>
            </a:r>
            <a:r>
              <a:rPr lang="en-US" sz="2800" dirty="0" smtClean="0"/>
              <a:t>provide the theoretical framework into which researchers operate and are based on assumptions about knowledge, the world and the ways through which knowledge is obtained (Ernst, 1994).</a:t>
            </a:r>
          </a:p>
          <a:p>
            <a:pPr>
              <a:buNone/>
            </a:pPr>
            <a:r>
              <a:rPr lang="en-US" sz="2800" dirty="0" smtClean="0"/>
              <a:t>They are:</a:t>
            </a:r>
          </a:p>
          <a:p>
            <a:r>
              <a:rPr lang="en-US" sz="2800" dirty="0" smtClean="0"/>
              <a:t>the scientific paradigm;</a:t>
            </a:r>
          </a:p>
          <a:p>
            <a:r>
              <a:rPr lang="en-US" sz="2800" dirty="0" smtClean="0"/>
              <a:t>the interpretive paradigm.</a:t>
            </a:r>
            <a:endParaRPr lang="el-GR" sz="2800" dirty="0"/>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Ontological – Epistemological Assumptions</a:t>
            </a:r>
            <a:endParaRPr lang="el-GR" dirty="0"/>
          </a:p>
        </p:txBody>
      </p:sp>
      <p:sp>
        <p:nvSpPr>
          <p:cNvPr id="3" name="2 - Θέση περιεχομένου"/>
          <p:cNvSpPr>
            <a:spLocks noGrp="1"/>
          </p:cNvSpPr>
          <p:nvPr>
            <p:ph sz="quarter" idx="1"/>
          </p:nvPr>
        </p:nvSpPr>
        <p:spPr/>
        <p:txBody>
          <a:bodyPr/>
          <a:lstStyle/>
          <a:p>
            <a:pPr>
              <a:lnSpc>
                <a:spcPct val="200000"/>
              </a:lnSpc>
              <a:buNone/>
            </a:pPr>
            <a:r>
              <a:rPr lang="en-US" dirty="0" smtClean="0"/>
              <a:t>“</a:t>
            </a:r>
            <a:r>
              <a:rPr lang="en-US" sz="2800" dirty="0" smtClean="0"/>
              <a:t>Ontological assumptions give rise to epistemological assumptions which have methodological implications for the choice of particular techniques and data collection” (</a:t>
            </a:r>
            <a:r>
              <a:rPr lang="en-US" sz="2800" dirty="0" err="1" smtClean="0"/>
              <a:t>Guba</a:t>
            </a:r>
            <a:r>
              <a:rPr lang="en-US" sz="2800" dirty="0" smtClean="0"/>
              <a:t> &amp; Lincoln, 1995:21).</a:t>
            </a:r>
          </a:p>
          <a:p>
            <a:pPr>
              <a:buNone/>
            </a:pPr>
            <a:endParaRPr lang="el-GR" dirty="0"/>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Ontological assumptions</a:t>
            </a:r>
            <a:br>
              <a:rPr lang="en-US" dirty="0" smtClean="0"/>
            </a:br>
            <a:r>
              <a:rPr lang="en-US" dirty="0" smtClean="0"/>
              <a:t>“what is the nature of social reality?”</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n-US" sz="2800" b="1" dirty="0" smtClean="0"/>
              <a:t>The scientific paradigm</a:t>
            </a:r>
            <a:r>
              <a:rPr lang="en-US" sz="2800" dirty="0" smtClean="0"/>
              <a:t>: </a:t>
            </a:r>
          </a:p>
          <a:p>
            <a:pPr>
              <a:lnSpc>
                <a:spcPct val="200000"/>
              </a:lnSpc>
              <a:buNone/>
            </a:pPr>
            <a:r>
              <a:rPr lang="en-US" sz="2800" dirty="0" smtClean="0"/>
              <a:t>It stresses the externality and independence of reality, physical and social, from the actions of individuals. </a:t>
            </a:r>
          </a:p>
          <a:p>
            <a:pPr>
              <a:lnSpc>
                <a:spcPct val="200000"/>
              </a:lnSpc>
              <a:buNone/>
            </a:pPr>
            <a:r>
              <a:rPr lang="en-US" sz="2800" dirty="0" smtClean="0"/>
              <a:t>Societies posses social realities on their own account and cannot be reduced to the aggregate effect of social actions (Emile Durkheim).</a:t>
            </a:r>
            <a:endParaRPr lang="el-GR" sz="2800" dirty="0"/>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Ontological assumptions</a:t>
            </a:r>
            <a:br>
              <a:rPr lang="en-US" dirty="0" smtClean="0"/>
            </a:br>
            <a:r>
              <a:rPr lang="en-US" dirty="0" smtClean="0"/>
              <a:t>“what is the nature of social reality?”</a:t>
            </a:r>
            <a:endParaRPr lang="el-GR" dirty="0"/>
          </a:p>
        </p:txBody>
      </p:sp>
      <p:sp>
        <p:nvSpPr>
          <p:cNvPr id="3" name="2 - Θέση περιεχομένου"/>
          <p:cNvSpPr>
            <a:spLocks noGrp="1"/>
          </p:cNvSpPr>
          <p:nvPr>
            <p:ph sz="quarter" idx="1"/>
          </p:nvPr>
        </p:nvSpPr>
        <p:spPr/>
        <p:txBody>
          <a:bodyPr>
            <a:normAutofit/>
          </a:bodyPr>
          <a:lstStyle/>
          <a:p>
            <a:pPr>
              <a:buNone/>
            </a:pPr>
            <a:r>
              <a:rPr lang="en-US" b="1" dirty="0" smtClean="0"/>
              <a:t>The scientific paradigm: </a:t>
            </a:r>
          </a:p>
          <a:p>
            <a:pPr>
              <a:buNone/>
            </a:pPr>
            <a:r>
              <a:rPr lang="en-US" dirty="0" smtClean="0"/>
              <a:t>Social phenomena have an objective existence and exert a force that shapes individual </a:t>
            </a:r>
            <a:r>
              <a:rPr lang="en-US" dirty="0" err="1" smtClean="0"/>
              <a:t>behaviour</a:t>
            </a:r>
            <a:r>
              <a:rPr lang="en-US" dirty="0" smtClean="0"/>
              <a:t>; they have a coherence and are independent from the knower’s existence and are subject to empirical reality which can be measured directly or indirectly.  Therefore, social reality is capable of being “studied, captured and understood” (</a:t>
            </a:r>
            <a:r>
              <a:rPr lang="en-US" dirty="0" err="1" smtClean="0"/>
              <a:t>Denzin</a:t>
            </a:r>
            <a:r>
              <a:rPr lang="en-US" dirty="0" smtClean="0"/>
              <a:t> &amp; Lincoln, 1998:9).</a:t>
            </a:r>
            <a:endParaRPr lang="el-GR" dirty="0"/>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Ontological assumptions</a:t>
            </a:r>
            <a:br>
              <a:rPr lang="en-US" dirty="0" smtClean="0"/>
            </a:br>
            <a:r>
              <a:rPr lang="en-US" dirty="0" smtClean="0"/>
              <a:t>“what is the nature of social reality?”</a:t>
            </a:r>
            <a:endParaRPr lang="el-GR" dirty="0"/>
          </a:p>
        </p:txBody>
      </p:sp>
      <p:sp>
        <p:nvSpPr>
          <p:cNvPr id="3" name="2 - Θέση περιεχομένου"/>
          <p:cNvSpPr>
            <a:spLocks noGrp="1"/>
          </p:cNvSpPr>
          <p:nvPr>
            <p:ph sz="quarter" idx="1"/>
          </p:nvPr>
        </p:nvSpPr>
        <p:spPr/>
        <p:txBody>
          <a:bodyPr>
            <a:normAutofit/>
          </a:bodyPr>
          <a:lstStyle/>
          <a:p>
            <a:pPr>
              <a:buNone/>
            </a:pPr>
            <a:r>
              <a:rPr lang="en-US" b="1" dirty="0" smtClean="0"/>
              <a:t>The interpretive paradigm:</a:t>
            </a:r>
          </a:p>
          <a:p>
            <a:pPr>
              <a:buNone/>
            </a:pPr>
            <a:r>
              <a:rPr lang="en-US" dirty="0" smtClean="0"/>
              <a:t>Individuals participate fully in the construction of their own reality.</a:t>
            </a:r>
          </a:p>
          <a:p>
            <a:pPr>
              <a:buNone/>
            </a:pPr>
            <a:r>
              <a:rPr lang="en-US" dirty="0" smtClean="0"/>
              <a:t>Social reality is constructed and reconstructed by individual actors.</a:t>
            </a:r>
          </a:p>
          <a:p>
            <a:pPr>
              <a:buNone/>
            </a:pPr>
            <a:r>
              <a:rPr lang="en-US" dirty="0" smtClean="0"/>
              <a:t>Social phenomena </a:t>
            </a:r>
            <a:r>
              <a:rPr lang="en-US" b="1" u="sng" dirty="0" smtClean="0"/>
              <a:t>DO NOT </a:t>
            </a:r>
            <a:r>
              <a:rPr lang="en-US" dirty="0" smtClean="0"/>
              <a:t>have a simple, unproblematic, objective existence but they have to be interpreted by those who encounter them. Consequently, they accept that many social realities may exist, none of which is controlled by any natural laws, casual or non-casual.</a:t>
            </a:r>
            <a:endParaRPr lang="el-GR" dirty="0"/>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233</TotalTime>
  <Words>1542</Words>
  <Application>Microsoft Office PowerPoint</Application>
  <PresentationFormat>Προβολή στην οθόνη (4:3)</PresentationFormat>
  <Paragraphs>141</Paragraphs>
  <Slides>28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Δικαιοσύνη</vt:lpstr>
      <vt:lpstr>Research in Education</vt:lpstr>
      <vt:lpstr>Man’s quest of knowledge (Cohen &amp; Manion, 2000)</vt:lpstr>
      <vt:lpstr>Man’s quest of knowledge (Cohen &amp; Manion, 2000)</vt:lpstr>
      <vt:lpstr>Research in Social Sciences</vt:lpstr>
      <vt:lpstr>Research in Social Sciences Research Paradigms</vt:lpstr>
      <vt:lpstr>Ontological – Epistemological Assumptions</vt:lpstr>
      <vt:lpstr>Ontological assumptions “what is the nature of social reality?”</vt:lpstr>
      <vt:lpstr>Ontological assumptions “what is the nature of social reality?”</vt:lpstr>
      <vt:lpstr>Ontological assumptions “what is the nature of social reality?”</vt:lpstr>
      <vt:lpstr>Epistemological Assumptions</vt:lpstr>
      <vt:lpstr>Epistemological Assumptions The scientific paradigm</vt:lpstr>
      <vt:lpstr>Epistemological Assumptions The scientific paradigm</vt:lpstr>
      <vt:lpstr>Epistemological Assumptions The interpretive paradigm</vt:lpstr>
      <vt:lpstr>Epistemological Assumptions The interpretive paradigm</vt:lpstr>
      <vt:lpstr>Methodology The scientific paradigm</vt:lpstr>
      <vt:lpstr>Methodology The interpretive paradigm</vt:lpstr>
      <vt:lpstr>Methods</vt:lpstr>
      <vt:lpstr>Methods Issues</vt:lpstr>
      <vt:lpstr>Research in Education</vt:lpstr>
      <vt:lpstr>Implications for the Researcher</vt:lpstr>
      <vt:lpstr>Issues of Research Quality</vt:lpstr>
      <vt:lpstr>Validity &amp; Reliability</vt:lpstr>
      <vt:lpstr>Validity &amp; Reliability</vt:lpstr>
      <vt:lpstr>Research Questions</vt:lpstr>
      <vt:lpstr>Data</vt:lpstr>
      <vt:lpstr>Data</vt:lpstr>
      <vt:lpstr>Ethics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Inquiry</dc:title>
  <dc:creator>dell</dc:creator>
  <cp:lastModifiedBy>dell</cp:lastModifiedBy>
  <cp:revision>33</cp:revision>
  <dcterms:created xsi:type="dcterms:W3CDTF">2014-08-28T07:34:37Z</dcterms:created>
  <dcterms:modified xsi:type="dcterms:W3CDTF">2014-10-15T08:23:31Z</dcterms:modified>
</cp:coreProperties>
</file>